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 id="2147483654" r:id="rId3"/>
  </p:sldMasterIdLst>
  <p:notesMasterIdLst>
    <p:notesMasterId r:id="rId18"/>
  </p:notesMasterIdLst>
  <p:sldIdLst>
    <p:sldId id="256" r:id="rId4"/>
    <p:sldId id="257" r:id="rId5"/>
    <p:sldId id="271" r:id="rId6"/>
    <p:sldId id="258" r:id="rId7"/>
    <p:sldId id="259" r:id="rId8"/>
    <p:sldId id="266" r:id="rId9"/>
    <p:sldId id="267" r:id="rId10"/>
    <p:sldId id="268" r:id="rId11"/>
    <p:sldId id="272" r:id="rId12"/>
    <p:sldId id="273" r:id="rId13"/>
    <p:sldId id="269" r:id="rId14"/>
    <p:sldId id="276" r:id="rId15"/>
    <p:sldId id="275" r:id="rId16"/>
    <p:sldId id="274" r:id="rId17"/>
  </p:sldIdLst>
  <p:sldSz cx="10693400" cy="7561263"/>
  <p:notesSz cx="6858000" cy="9144000"/>
  <p:defaultTextStyle>
    <a:defPPr>
      <a:defRPr lang="en-US"/>
    </a:defPPr>
    <a:lvl1pPr marL="0" algn="l" defTabSz="968463" rtl="0" eaLnBrk="1" latinLnBrk="0" hangingPunct="1">
      <a:defRPr sz="2000" kern="1200">
        <a:solidFill>
          <a:schemeClr val="tx1"/>
        </a:solidFill>
        <a:latin typeface="+mn-lt"/>
        <a:ea typeface="+mn-ea"/>
        <a:cs typeface="+mn-cs"/>
      </a:defRPr>
    </a:lvl1pPr>
    <a:lvl2pPr marL="484231" algn="l" defTabSz="968463" rtl="0" eaLnBrk="1" latinLnBrk="0" hangingPunct="1">
      <a:defRPr sz="2000" kern="1200">
        <a:solidFill>
          <a:schemeClr val="tx1"/>
        </a:solidFill>
        <a:latin typeface="+mn-lt"/>
        <a:ea typeface="+mn-ea"/>
        <a:cs typeface="+mn-cs"/>
      </a:defRPr>
    </a:lvl2pPr>
    <a:lvl3pPr marL="968463" algn="l" defTabSz="968463" rtl="0" eaLnBrk="1" latinLnBrk="0" hangingPunct="1">
      <a:defRPr sz="2000" kern="1200">
        <a:solidFill>
          <a:schemeClr val="tx1"/>
        </a:solidFill>
        <a:latin typeface="+mn-lt"/>
        <a:ea typeface="+mn-ea"/>
        <a:cs typeface="+mn-cs"/>
      </a:defRPr>
    </a:lvl3pPr>
    <a:lvl4pPr marL="1452695" algn="l" defTabSz="968463" rtl="0" eaLnBrk="1" latinLnBrk="0" hangingPunct="1">
      <a:defRPr sz="2000" kern="1200">
        <a:solidFill>
          <a:schemeClr val="tx1"/>
        </a:solidFill>
        <a:latin typeface="+mn-lt"/>
        <a:ea typeface="+mn-ea"/>
        <a:cs typeface="+mn-cs"/>
      </a:defRPr>
    </a:lvl4pPr>
    <a:lvl5pPr marL="1936927" algn="l" defTabSz="968463" rtl="0" eaLnBrk="1" latinLnBrk="0" hangingPunct="1">
      <a:defRPr sz="2000" kern="1200">
        <a:solidFill>
          <a:schemeClr val="tx1"/>
        </a:solidFill>
        <a:latin typeface="+mn-lt"/>
        <a:ea typeface="+mn-ea"/>
        <a:cs typeface="+mn-cs"/>
      </a:defRPr>
    </a:lvl5pPr>
    <a:lvl6pPr marL="2421158" algn="l" defTabSz="968463" rtl="0" eaLnBrk="1" latinLnBrk="0" hangingPunct="1">
      <a:defRPr sz="2000" kern="1200">
        <a:solidFill>
          <a:schemeClr val="tx1"/>
        </a:solidFill>
        <a:latin typeface="+mn-lt"/>
        <a:ea typeface="+mn-ea"/>
        <a:cs typeface="+mn-cs"/>
      </a:defRPr>
    </a:lvl6pPr>
    <a:lvl7pPr marL="2905390" algn="l" defTabSz="968463" rtl="0" eaLnBrk="1" latinLnBrk="0" hangingPunct="1">
      <a:defRPr sz="2000" kern="1200">
        <a:solidFill>
          <a:schemeClr val="tx1"/>
        </a:solidFill>
        <a:latin typeface="+mn-lt"/>
        <a:ea typeface="+mn-ea"/>
        <a:cs typeface="+mn-cs"/>
      </a:defRPr>
    </a:lvl7pPr>
    <a:lvl8pPr marL="3389622" algn="l" defTabSz="968463" rtl="0" eaLnBrk="1" latinLnBrk="0" hangingPunct="1">
      <a:defRPr sz="2000" kern="1200">
        <a:solidFill>
          <a:schemeClr val="tx1"/>
        </a:solidFill>
        <a:latin typeface="+mn-lt"/>
        <a:ea typeface="+mn-ea"/>
        <a:cs typeface="+mn-cs"/>
      </a:defRPr>
    </a:lvl8pPr>
    <a:lvl9pPr marL="3873853" algn="l" defTabSz="968463"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7CD"/>
    <a:srgbClr val="F9B4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D674C8-442A-4098-A955-0A2407C9D762}" v="13" dt="2023-05-30T09:44:08.2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212" autoAdjust="0"/>
  </p:normalViewPr>
  <p:slideViewPr>
    <p:cSldViewPr>
      <p:cViewPr varScale="1">
        <p:scale>
          <a:sx n="69" d="100"/>
          <a:sy n="69" d="100"/>
        </p:scale>
        <p:origin x="1526" y="77"/>
      </p:cViewPr>
      <p:guideLst>
        <p:guide orient="horz" pos="238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53FD59-9757-4FC2-A0F4-92CD15F3AE97}" type="datetimeFigureOut">
              <a:rPr lang="en-GB" smtClean="0"/>
              <a:t>15/06/2023</a:t>
            </a:fld>
            <a:endParaRPr lang="en-GB"/>
          </a:p>
        </p:txBody>
      </p:sp>
      <p:sp>
        <p:nvSpPr>
          <p:cNvPr id="4" name="Slide Image Placeholder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CBA6D5-0B23-4168-BD0A-E2F4B3956292}" type="slidenum">
              <a:rPr lang="en-GB" smtClean="0"/>
              <a:t>‹#›</a:t>
            </a:fld>
            <a:endParaRPr lang="en-GB"/>
          </a:p>
        </p:txBody>
      </p:sp>
    </p:spTree>
    <p:extLst>
      <p:ext uri="{BB962C8B-B14F-4D97-AF65-F5344CB8AC3E}">
        <p14:creationId xmlns:p14="http://schemas.microsoft.com/office/powerpoint/2010/main" val="553586064"/>
      </p:ext>
    </p:extLst>
  </p:cSld>
  <p:clrMap bg1="lt1" tx1="dk1" bg2="lt2" tx2="dk2" accent1="accent1" accent2="accent2" accent3="accent3" accent4="accent4" accent5="accent5" accent6="accent6" hlink="hlink" folHlink="folHlink"/>
  <p:notesStyle>
    <a:lvl1pPr marL="0" algn="l" defTabSz="968463" rtl="0" eaLnBrk="1" latinLnBrk="0" hangingPunct="1">
      <a:defRPr sz="1200" kern="1200">
        <a:solidFill>
          <a:schemeClr val="tx1"/>
        </a:solidFill>
        <a:latin typeface="+mn-lt"/>
        <a:ea typeface="+mn-ea"/>
        <a:cs typeface="+mn-cs"/>
      </a:defRPr>
    </a:lvl1pPr>
    <a:lvl2pPr marL="484231" algn="l" defTabSz="968463" rtl="0" eaLnBrk="1" latinLnBrk="0" hangingPunct="1">
      <a:defRPr sz="1200" kern="1200">
        <a:solidFill>
          <a:schemeClr val="tx1"/>
        </a:solidFill>
        <a:latin typeface="+mn-lt"/>
        <a:ea typeface="+mn-ea"/>
        <a:cs typeface="+mn-cs"/>
      </a:defRPr>
    </a:lvl2pPr>
    <a:lvl3pPr marL="968463" algn="l" defTabSz="968463" rtl="0" eaLnBrk="1" latinLnBrk="0" hangingPunct="1">
      <a:defRPr sz="1200" kern="1200">
        <a:solidFill>
          <a:schemeClr val="tx1"/>
        </a:solidFill>
        <a:latin typeface="+mn-lt"/>
        <a:ea typeface="+mn-ea"/>
        <a:cs typeface="+mn-cs"/>
      </a:defRPr>
    </a:lvl3pPr>
    <a:lvl4pPr marL="1452695" algn="l" defTabSz="968463" rtl="0" eaLnBrk="1" latinLnBrk="0" hangingPunct="1">
      <a:defRPr sz="1200" kern="1200">
        <a:solidFill>
          <a:schemeClr val="tx1"/>
        </a:solidFill>
        <a:latin typeface="+mn-lt"/>
        <a:ea typeface="+mn-ea"/>
        <a:cs typeface="+mn-cs"/>
      </a:defRPr>
    </a:lvl4pPr>
    <a:lvl5pPr marL="1936927" algn="l" defTabSz="968463" rtl="0" eaLnBrk="1" latinLnBrk="0" hangingPunct="1">
      <a:defRPr sz="1200" kern="1200">
        <a:solidFill>
          <a:schemeClr val="tx1"/>
        </a:solidFill>
        <a:latin typeface="+mn-lt"/>
        <a:ea typeface="+mn-ea"/>
        <a:cs typeface="+mn-cs"/>
      </a:defRPr>
    </a:lvl5pPr>
    <a:lvl6pPr marL="2421158" algn="l" defTabSz="968463" rtl="0" eaLnBrk="1" latinLnBrk="0" hangingPunct="1">
      <a:defRPr sz="1200" kern="1200">
        <a:solidFill>
          <a:schemeClr val="tx1"/>
        </a:solidFill>
        <a:latin typeface="+mn-lt"/>
        <a:ea typeface="+mn-ea"/>
        <a:cs typeface="+mn-cs"/>
      </a:defRPr>
    </a:lvl6pPr>
    <a:lvl7pPr marL="2905390" algn="l" defTabSz="968463" rtl="0" eaLnBrk="1" latinLnBrk="0" hangingPunct="1">
      <a:defRPr sz="1200" kern="1200">
        <a:solidFill>
          <a:schemeClr val="tx1"/>
        </a:solidFill>
        <a:latin typeface="+mn-lt"/>
        <a:ea typeface="+mn-ea"/>
        <a:cs typeface="+mn-cs"/>
      </a:defRPr>
    </a:lvl7pPr>
    <a:lvl8pPr marL="3389622" algn="l" defTabSz="968463" rtl="0" eaLnBrk="1" latinLnBrk="0" hangingPunct="1">
      <a:defRPr sz="1200" kern="1200">
        <a:solidFill>
          <a:schemeClr val="tx1"/>
        </a:solidFill>
        <a:latin typeface="+mn-lt"/>
        <a:ea typeface="+mn-ea"/>
        <a:cs typeface="+mn-cs"/>
      </a:defRPr>
    </a:lvl8pPr>
    <a:lvl9pPr marL="3873853" algn="l" defTabSz="9684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endParaRPr lang="en-GB">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1</a:t>
            </a:fld>
            <a:endParaRPr lang="en-GB"/>
          </a:p>
        </p:txBody>
      </p:sp>
    </p:spTree>
    <p:extLst>
      <p:ext uri="{BB962C8B-B14F-4D97-AF65-F5344CB8AC3E}">
        <p14:creationId xmlns:p14="http://schemas.microsoft.com/office/powerpoint/2010/main" val="2746483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01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1674292" y="2700511"/>
            <a:ext cx="7560839" cy="3096344"/>
          </a:xfrm>
          <a:prstGeom prst="rect">
            <a:avLst/>
          </a:prstGeom>
        </p:spPr>
        <p:txBody>
          <a:bodyPr/>
          <a:lstStyle>
            <a:lvl1pPr algn="l">
              <a:defRPr sz="50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558298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810196" y="375222"/>
            <a:ext cx="9348217" cy="813121"/>
          </a:xfrm>
          <a:prstGeom prst="rect">
            <a:avLst/>
          </a:prstGeom>
        </p:spPr>
        <p:txBody>
          <a:bodyPr vert="horz" lIns="91440" tIns="45720" rIns="91440" bIns="45720" rtlCol="0" anchor="t" anchorCtr="0">
            <a:normAutofit/>
          </a:bodyPr>
          <a:lstStyle/>
          <a:p>
            <a:r>
              <a:rPr lang="en-US" dirty="0"/>
              <a:t>Click to edit Master title style</a:t>
            </a:r>
            <a:endParaRPr lang="en-GB" dirty="0"/>
          </a:p>
        </p:txBody>
      </p:sp>
    </p:spTree>
    <p:extLst>
      <p:ext uri="{BB962C8B-B14F-4D97-AF65-F5344CB8AC3E}">
        <p14:creationId xmlns:p14="http://schemas.microsoft.com/office/powerpoint/2010/main" val="27864611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 name="Rectangle 31"/>
          <p:cNvSpPr/>
          <p:nvPr userDrawn="1"/>
        </p:nvSpPr>
        <p:spPr>
          <a:xfrm>
            <a:off x="0" y="0"/>
            <a:ext cx="10693400" cy="7561263"/>
          </a:xfrm>
          <a:prstGeom prst="rect">
            <a:avLst/>
          </a:prstGeom>
          <a:solidFill>
            <a:srgbClr val="008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5934" y="684288"/>
            <a:ext cx="6915022" cy="1427996"/>
          </a:xfrm>
          <a:prstGeom prst="rect">
            <a:avLst/>
          </a:prstGeom>
        </p:spPr>
      </p:pic>
      <p:pic>
        <p:nvPicPr>
          <p:cNvPr id="33" name="Picture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06041" y="3276575"/>
            <a:ext cx="4381407" cy="3979878"/>
          </a:xfrm>
          <a:prstGeom prst="rect">
            <a:avLst/>
          </a:prstGeom>
        </p:spPr>
      </p:pic>
      <p:grpSp>
        <p:nvGrpSpPr>
          <p:cNvPr id="34" name="Group 33"/>
          <p:cNvGrpSpPr/>
          <p:nvPr userDrawn="1"/>
        </p:nvGrpSpPr>
        <p:grpSpPr>
          <a:xfrm>
            <a:off x="735933" y="6777886"/>
            <a:ext cx="3272280" cy="387122"/>
            <a:chOff x="525463" y="6951663"/>
            <a:chExt cx="2844801" cy="336550"/>
          </a:xfrm>
        </p:grpSpPr>
        <p:sp>
          <p:nvSpPr>
            <p:cNvPr id="35"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7"/>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Oval 10"/>
            <p:cNvSpPr>
              <a:spLocks noChangeArrowheads="1"/>
            </p:cNvSpPr>
            <p:nvPr userDrawn="1"/>
          </p:nvSpPr>
          <p:spPr bwMode="auto">
            <a:xfrm>
              <a:off x="1558926" y="7138988"/>
              <a:ext cx="42863"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Oval 19"/>
            <p:cNvSpPr>
              <a:spLocks noChangeArrowheads="1"/>
            </p:cNvSpPr>
            <p:nvPr userDrawn="1"/>
          </p:nvSpPr>
          <p:spPr bwMode="auto">
            <a:xfrm>
              <a:off x="25812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Oval 23"/>
            <p:cNvSpPr>
              <a:spLocks noChangeArrowheads="1"/>
            </p:cNvSpPr>
            <p:nvPr userDrawn="1"/>
          </p:nvSpPr>
          <p:spPr bwMode="auto">
            <a:xfrm>
              <a:off x="30384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5"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MSIPCMContentMarking" descr="{&quot;HashCode&quot;:-379930704,&quot;Placement&quot;:&quot;Header&quot;,&quot;Top&quot;:0.0,&quot;Left&quot;:679.4696,&quot;SlideWidth&quot;:842,&quot;SlideHeight&quot;:595}">
            <a:extLst>
              <a:ext uri="{FF2B5EF4-FFF2-40B4-BE49-F238E27FC236}">
                <a16:creationId xmlns:a16="http://schemas.microsoft.com/office/drawing/2014/main" id="{0BB05841-D6B4-4A2B-97AD-C6D96D49991C}"/>
              </a:ext>
            </a:extLst>
          </p:cNvPr>
          <p:cNvSpPr txBox="1"/>
          <p:nvPr userDrawn="1"/>
        </p:nvSpPr>
        <p:spPr>
          <a:xfrm>
            <a:off x="8629264" y="0"/>
            <a:ext cx="206413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317100"/>
                </a:solidFill>
                <a:latin typeface="Calibri" panose="020F0502020204030204" pitchFamily="34" charset="0"/>
              </a:rPr>
              <a:t>Information Classification: PUBLIC</a:t>
            </a:r>
          </a:p>
        </p:txBody>
      </p:sp>
    </p:spTree>
    <p:extLst>
      <p:ext uri="{BB962C8B-B14F-4D97-AF65-F5344CB8AC3E}">
        <p14:creationId xmlns:p14="http://schemas.microsoft.com/office/powerpoint/2010/main" val="2368784912"/>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68463" rtl="0" eaLnBrk="1" latinLnBrk="0" hangingPunct="1">
        <a:spcBef>
          <a:spcPct val="0"/>
        </a:spcBef>
        <a:buNone/>
        <a:defRPr sz="4700" kern="1200">
          <a:solidFill>
            <a:schemeClr val="tx1"/>
          </a:solidFill>
          <a:latin typeface="+mj-lt"/>
          <a:ea typeface="+mj-ea"/>
          <a:cs typeface="+mj-cs"/>
        </a:defRPr>
      </a:lvl1pPr>
    </p:titleStyle>
    <p:bodyStyle>
      <a:lvl1pPr marL="363174" indent="-363174" algn="l" defTabSz="968463"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86876" indent="-302644" algn="l" defTabSz="968463"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2pPr>
      <a:lvl3pPr marL="1210579" indent="-242116" algn="l" defTabSz="968463"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3pPr>
      <a:lvl4pPr marL="1694812"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179043"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663274"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147506"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631738"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115970"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968463" rtl="0" eaLnBrk="1" latinLnBrk="0" hangingPunct="1">
        <a:defRPr sz="2000" kern="1200">
          <a:solidFill>
            <a:schemeClr val="tx1"/>
          </a:solidFill>
          <a:latin typeface="+mn-lt"/>
          <a:ea typeface="+mn-ea"/>
          <a:cs typeface="+mn-cs"/>
        </a:defRPr>
      </a:lvl1pPr>
      <a:lvl2pPr marL="484231" algn="l" defTabSz="968463" rtl="0" eaLnBrk="1" latinLnBrk="0" hangingPunct="1">
        <a:defRPr sz="2000" kern="1200">
          <a:solidFill>
            <a:schemeClr val="tx1"/>
          </a:solidFill>
          <a:latin typeface="+mn-lt"/>
          <a:ea typeface="+mn-ea"/>
          <a:cs typeface="+mn-cs"/>
        </a:defRPr>
      </a:lvl2pPr>
      <a:lvl3pPr marL="968463" algn="l" defTabSz="968463" rtl="0" eaLnBrk="1" latinLnBrk="0" hangingPunct="1">
        <a:defRPr sz="2000" kern="1200">
          <a:solidFill>
            <a:schemeClr val="tx1"/>
          </a:solidFill>
          <a:latin typeface="+mn-lt"/>
          <a:ea typeface="+mn-ea"/>
          <a:cs typeface="+mn-cs"/>
        </a:defRPr>
      </a:lvl3pPr>
      <a:lvl4pPr marL="1452695" algn="l" defTabSz="968463" rtl="0" eaLnBrk="1" latinLnBrk="0" hangingPunct="1">
        <a:defRPr sz="2000" kern="1200">
          <a:solidFill>
            <a:schemeClr val="tx1"/>
          </a:solidFill>
          <a:latin typeface="+mn-lt"/>
          <a:ea typeface="+mn-ea"/>
          <a:cs typeface="+mn-cs"/>
        </a:defRPr>
      </a:lvl4pPr>
      <a:lvl5pPr marL="1936927" algn="l" defTabSz="968463" rtl="0" eaLnBrk="1" latinLnBrk="0" hangingPunct="1">
        <a:defRPr sz="2000" kern="1200">
          <a:solidFill>
            <a:schemeClr val="tx1"/>
          </a:solidFill>
          <a:latin typeface="+mn-lt"/>
          <a:ea typeface="+mn-ea"/>
          <a:cs typeface="+mn-cs"/>
        </a:defRPr>
      </a:lvl5pPr>
      <a:lvl6pPr marL="2421158" algn="l" defTabSz="968463" rtl="0" eaLnBrk="1" latinLnBrk="0" hangingPunct="1">
        <a:defRPr sz="2000" kern="1200">
          <a:solidFill>
            <a:schemeClr val="tx1"/>
          </a:solidFill>
          <a:latin typeface="+mn-lt"/>
          <a:ea typeface="+mn-ea"/>
          <a:cs typeface="+mn-cs"/>
        </a:defRPr>
      </a:lvl6pPr>
      <a:lvl7pPr marL="2905390" algn="l" defTabSz="968463" rtl="0" eaLnBrk="1" latinLnBrk="0" hangingPunct="1">
        <a:defRPr sz="2000" kern="1200">
          <a:solidFill>
            <a:schemeClr val="tx1"/>
          </a:solidFill>
          <a:latin typeface="+mn-lt"/>
          <a:ea typeface="+mn-ea"/>
          <a:cs typeface="+mn-cs"/>
        </a:defRPr>
      </a:lvl7pPr>
      <a:lvl8pPr marL="3389622" algn="l" defTabSz="968463" rtl="0" eaLnBrk="1" latinLnBrk="0" hangingPunct="1">
        <a:defRPr sz="2000" kern="1200">
          <a:solidFill>
            <a:schemeClr val="tx1"/>
          </a:solidFill>
          <a:latin typeface="+mn-lt"/>
          <a:ea typeface="+mn-ea"/>
          <a:cs typeface="+mn-cs"/>
        </a:defRPr>
      </a:lvl8pPr>
      <a:lvl9pPr marL="3873853" algn="l" defTabSz="968463"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0693400" cy="7561263"/>
          </a:xfrm>
          <a:prstGeom prst="rect">
            <a:avLst/>
          </a:prstGeom>
          <a:solidFill>
            <a:srgbClr val="008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 27"/>
          <p:cNvGrpSpPr/>
          <p:nvPr userDrawn="1"/>
        </p:nvGrpSpPr>
        <p:grpSpPr>
          <a:xfrm>
            <a:off x="525463" y="6951663"/>
            <a:ext cx="2844801" cy="336550"/>
            <a:chOff x="525463" y="6951663"/>
            <a:chExt cx="2844801" cy="336550"/>
          </a:xfrm>
        </p:grpSpPr>
        <p:sp>
          <p:nvSpPr>
            <p:cNvPr id="4"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Oval 10"/>
            <p:cNvSpPr>
              <a:spLocks noChangeArrowheads="1"/>
            </p:cNvSpPr>
            <p:nvPr userDrawn="1"/>
          </p:nvSpPr>
          <p:spPr bwMode="auto">
            <a:xfrm>
              <a:off x="1558926" y="7138988"/>
              <a:ext cx="42863"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9"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0"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1" name="Oval 19"/>
            <p:cNvSpPr>
              <a:spLocks noChangeArrowheads="1"/>
            </p:cNvSpPr>
            <p:nvPr userDrawn="1"/>
          </p:nvSpPr>
          <p:spPr bwMode="auto">
            <a:xfrm>
              <a:off x="25812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Oval 23"/>
            <p:cNvSpPr>
              <a:spLocks noChangeArrowheads="1"/>
            </p:cNvSpPr>
            <p:nvPr userDrawn="1"/>
          </p:nvSpPr>
          <p:spPr bwMode="auto">
            <a:xfrm>
              <a:off x="30384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pic>
        <p:nvPicPr>
          <p:cNvPr id="29" name="Pictur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3044" y="4622712"/>
            <a:ext cx="2797231" cy="2540882"/>
          </a:xfrm>
          <a:prstGeom prst="rect">
            <a:avLst/>
          </a:prstGeom>
        </p:spPr>
      </p:pic>
      <p:sp>
        <p:nvSpPr>
          <p:cNvPr id="2" name="MSIPCMContentMarking" descr="{&quot;HashCode&quot;:-379930704,&quot;Placement&quot;:&quot;Header&quot;,&quot;Top&quot;:0.0,&quot;Left&quot;:679.4696,&quot;SlideWidth&quot;:842,&quot;SlideHeight&quot;:595}">
            <a:extLst>
              <a:ext uri="{FF2B5EF4-FFF2-40B4-BE49-F238E27FC236}">
                <a16:creationId xmlns:a16="http://schemas.microsoft.com/office/drawing/2014/main" id="{D3E5EC56-FD09-47E3-B86C-092F0B03F662}"/>
              </a:ext>
            </a:extLst>
          </p:cNvPr>
          <p:cNvSpPr txBox="1"/>
          <p:nvPr userDrawn="1"/>
        </p:nvSpPr>
        <p:spPr>
          <a:xfrm>
            <a:off x="8629264" y="0"/>
            <a:ext cx="206413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317100"/>
                </a:solidFill>
                <a:latin typeface="Calibri" panose="020F0502020204030204" pitchFamily="34" charset="0"/>
              </a:rPr>
              <a:t>Information Classification: PUBLIC</a:t>
            </a:r>
          </a:p>
        </p:txBody>
      </p:sp>
    </p:spTree>
    <p:extLst>
      <p:ext uri="{BB962C8B-B14F-4D97-AF65-F5344CB8AC3E}">
        <p14:creationId xmlns:p14="http://schemas.microsoft.com/office/powerpoint/2010/main" val="3043708556"/>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2873" y="108223"/>
            <a:ext cx="1189093" cy="1080120"/>
          </a:xfrm>
          <a:prstGeom prst="rect">
            <a:avLst/>
          </a:prstGeom>
        </p:spPr>
      </p:pic>
      <p:sp>
        <p:nvSpPr>
          <p:cNvPr id="2" name="Title Placeholder 1"/>
          <p:cNvSpPr>
            <a:spLocks noGrp="1"/>
          </p:cNvSpPr>
          <p:nvPr>
            <p:ph type="title"/>
          </p:nvPr>
        </p:nvSpPr>
        <p:spPr>
          <a:xfrm>
            <a:off x="895028" y="303214"/>
            <a:ext cx="9276208" cy="813121"/>
          </a:xfrm>
          <a:prstGeom prst="rect">
            <a:avLst/>
          </a:prstGeom>
        </p:spPr>
        <p:txBody>
          <a:bodyPr vert="horz" lIns="91440" tIns="45720" rIns="91440" bIns="45720" rtlCol="0" anchor="t" anchorCtr="0">
            <a:normAutofit/>
          </a:bodyPr>
          <a:lstStyle/>
          <a:p>
            <a:r>
              <a:rPr lang="en-US" dirty="0"/>
              <a:t>Click to edit Master title style</a:t>
            </a:r>
            <a:endParaRPr lang="en-GB" dirty="0"/>
          </a:p>
        </p:txBody>
      </p:sp>
      <p:grpSp>
        <p:nvGrpSpPr>
          <p:cNvPr id="28" name="Group 27"/>
          <p:cNvGrpSpPr/>
          <p:nvPr userDrawn="1"/>
        </p:nvGrpSpPr>
        <p:grpSpPr>
          <a:xfrm>
            <a:off x="525464" y="6969505"/>
            <a:ext cx="2693988" cy="318708"/>
            <a:chOff x="525463" y="6951663"/>
            <a:chExt cx="2844801" cy="336550"/>
          </a:xfrm>
          <a:solidFill>
            <a:srgbClr val="0087CD"/>
          </a:solidFill>
        </p:grpSpPr>
        <p:sp>
          <p:nvSpPr>
            <p:cNvPr id="5"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Oval 10"/>
            <p:cNvSpPr>
              <a:spLocks noChangeArrowheads="1"/>
            </p:cNvSpPr>
            <p:nvPr userDrawn="1"/>
          </p:nvSpPr>
          <p:spPr bwMode="auto">
            <a:xfrm>
              <a:off x="1558926" y="7138988"/>
              <a:ext cx="42863"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Oval 19"/>
            <p:cNvSpPr>
              <a:spLocks noChangeArrowheads="1"/>
            </p:cNvSpPr>
            <p:nvPr userDrawn="1"/>
          </p:nvSpPr>
          <p:spPr bwMode="auto">
            <a:xfrm>
              <a:off x="25812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Oval 23"/>
            <p:cNvSpPr>
              <a:spLocks noChangeArrowheads="1"/>
            </p:cNvSpPr>
            <p:nvPr userDrawn="1"/>
          </p:nvSpPr>
          <p:spPr bwMode="auto">
            <a:xfrm>
              <a:off x="30384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MSIPCMContentMarking" descr="{&quot;HashCode&quot;:-379930704,&quot;Placement&quot;:&quot;Header&quot;,&quot;Top&quot;:0.0,&quot;Left&quot;:679.4696,&quot;SlideWidth&quot;:842,&quot;SlideHeight&quot;:595}">
            <a:extLst>
              <a:ext uri="{FF2B5EF4-FFF2-40B4-BE49-F238E27FC236}">
                <a16:creationId xmlns:a16="http://schemas.microsoft.com/office/drawing/2014/main" id="{AC884D00-8E32-4BCB-B5B4-2B1D83CA7199}"/>
              </a:ext>
            </a:extLst>
          </p:cNvPr>
          <p:cNvSpPr txBox="1"/>
          <p:nvPr userDrawn="1"/>
        </p:nvSpPr>
        <p:spPr>
          <a:xfrm>
            <a:off x="8629264" y="0"/>
            <a:ext cx="206413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317100"/>
                </a:solidFill>
                <a:latin typeface="Calibri" panose="020F0502020204030204" pitchFamily="34" charset="0"/>
              </a:rPr>
              <a:t>Information Classification: PUBLIC</a:t>
            </a:r>
          </a:p>
        </p:txBody>
      </p:sp>
    </p:spTree>
    <p:extLst>
      <p:ext uri="{BB962C8B-B14F-4D97-AF65-F5344CB8AC3E}">
        <p14:creationId xmlns:p14="http://schemas.microsoft.com/office/powerpoint/2010/main" val="1884936301"/>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spcBef>
          <a:spcPct val="0"/>
        </a:spcBef>
        <a:buNone/>
        <a:defRPr sz="4000" b="1" kern="1200">
          <a:solidFill>
            <a:srgbClr val="0087CD"/>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mailto:accessdentalhelpline@nhs.ne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mailto:coco.childrenscmc@nhs.n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hyperlink" Target="https://www.cornwall.gov.uk/health-and-social-care/childrens-services/health-visiting-and-school-nursing/school-nursing/school-health-assessments/"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www.cornwall.gov.uk/schoolnursi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www.nhs.uk/conditions/vaccinations/4-in-1-pre-school-dtap-ipv-booster/" TargetMode="External"/><Relationship Id="rId3" Type="http://schemas.openxmlformats.org/officeDocument/2006/relationships/hyperlink" Target="https://www.nhs.uk/conditions/vaccinations/hib-men-c-booster-vaccine/" TargetMode="External"/><Relationship Id="rId7" Type="http://schemas.openxmlformats.org/officeDocument/2006/relationships/hyperlink" Target="https://www.nhs.uk/conditions/vaccinations/child-flu-vaccine/" TargetMode="External"/><Relationship Id="rId2" Type="http://schemas.openxmlformats.org/officeDocument/2006/relationships/image" Target="../media/image4.jpg"/><Relationship Id="rId1" Type="http://schemas.openxmlformats.org/officeDocument/2006/relationships/slideLayout" Target="../slideLayouts/slideLayout3.xml"/><Relationship Id="rId6" Type="http://schemas.openxmlformats.org/officeDocument/2006/relationships/hyperlink" Target="https://www.nhs.uk/conditions/vaccinations/meningitis-b-vaccine/" TargetMode="External"/><Relationship Id="rId5" Type="http://schemas.openxmlformats.org/officeDocument/2006/relationships/hyperlink" Target="https://www.nhs.uk/conditions/vaccinations/pneumococcal-vaccination/" TargetMode="External"/><Relationship Id="rId4" Type="http://schemas.openxmlformats.org/officeDocument/2006/relationships/hyperlink" Target="https://www.nhs.uk/conditions/vaccinations/mmr-vaccin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nhs.uk/healthier-families/"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8188" y="2772519"/>
            <a:ext cx="6192688" cy="3585597"/>
          </a:xfrm>
          <a:prstGeom prst="rect">
            <a:avLst/>
          </a:prstGeom>
          <a:noFill/>
        </p:spPr>
        <p:txBody>
          <a:bodyPr wrap="square" rtlCol="0">
            <a:spAutoFit/>
          </a:bodyPr>
          <a:lstStyle/>
          <a:p>
            <a:pPr>
              <a:spcAft>
                <a:spcPts val="600"/>
              </a:spcAft>
            </a:pPr>
            <a:r>
              <a:rPr lang="en-US" sz="5400" b="1" dirty="0">
                <a:solidFill>
                  <a:schemeClr val="bg1"/>
                </a:solidFill>
              </a:rPr>
              <a:t>Readiness for school</a:t>
            </a:r>
          </a:p>
          <a:p>
            <a:pPr>
              <a:spcAft>
                <a:spcPts val="600"/>
              </a:spcAft>
            </a:pPr>
            <a:r>
              <a:rPr lang="en-US" sz="2800">
                <a:solidFill>
                  <a:schemeClr val="bg1"/>
                </a:solidFill>
              </a:rPr>
              <a:t>The </a:t>
            </a:r>
            <a:r>
              <a:rPr lang="en-US" sz="2800" dirty="0">
                <a:solidFill>
                  <a:schemeClr val="bg1"/>
                </a:solidFill>
              </a:rPr>
              <a:t>School Nurse team would like to offer you some ideas, information and ways to contact us, for us to  support you and your children to achieve Physical </a:t>
            </a:r>
            <a:r>
              <a:rPr lang="en-US" sz="2800">
                <a:solidFill>
                  <a:schemeClr val="bg1"/>
                </a:solidFill>
              </a:rPr>
              <a:t>and Emotional, </a:t>
            </a:r>
            <a:r>
              <a:rPr lang="en-US" sz="2800" dirty="0">
                <a:solidFill>
                  <a:schemeClr val="bg1"/>
                </a:solidFill>
              </a:rPr>
              <a:t>health and well being  during their time at school.</a:t>
            </a:r>
            <a:endParaRPr lang="en-GB" sz="2800" dirty="0">
              <a:solidFill>
                <a:schemeClr val="bg1"/>
              </a:solidFill>
            </a:endParaRPr>
          </a:p>
        </p:txBody>
      </p:sp>
    </p:spTree>
    <p:extLst>
      <p:ext uri="{BB962C8B-B14F-4D97-AF65-F5344CB8AC3E}">
        <p14:creationId xmlns:p14="http://schemas.microsoft.com/office/powerpoint/2010/main" val="2992096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AAB4A-1A50-4E16-B5D0-26BC375ADC96}"/>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7BEE1546-5370-405C-B6B1-8435FABD46DA}"/>
              </a:ext>
            </a:extLst>
          </p:cNvPr>
          <p:cNvPicPr>
            <a:picLocks noChangeAspect="1"/>
          </p:cNvPicPr>
          <p:nvPr/>
        </p:nvPicPr>
        <p:blipFill rotWithShape="1">
          <a:blip r:embed="rId2"/>
          <a:srcRect r="1472" b="17526"/>
          <a:stretch/>
        </p:blipFill>
        <p:spPr>
          <a:xfrm>
            <a:off x="534987" y="375222"/>
            <a:ext cx="9623426" cy="6501753"/>
          </a:xfrm>
          <a:prstGeom prst="rect">
            <a:avLst/>
          </a:prstGeom>
        </p:spPr>
      </p:pic>
    </p:spTree>
    <p:extLst>
      <p:ext uri="{BB962C8B-B14F-4D97-AF65-F5344CB8AC3E}">
        <p14:creationId xmlns:p14="http://schemas.microsoft.com/office/powerpoint/2010/main" val="860935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EAC1-520C-433E-B0C4-3C979CC33A67}"/>
              </a:ext>
            </a:extLst>
          </p:cNvPr>
          <p:cNvSpPr>
            <a:spLocks noGrp="1"/>
          </p:cNvSpPr>
          <p:nvPr>
            <p:ph type="title"/>
          </p:nvPr>
        </p:nvSpPr>
        <p:spPr/>
        <p:txBody>
          <a:bodyPr/>
          <a:lstStyle/>
          <a:p>
            <a:pPr algn="ctr"/>
            <a:r>
              <a:rPr lang="en-GB" dirty="0"/>
              <a:t>Child Health Programme</a:t>
            </a:r>
          </a:p>
        </p:txBody>
      </p:sp>
      <p:sp>
        <p:nvSpPr>
          <p:cNvPr id="6" name="TextBox 5">
            <a:extLst>
              <a:ext uri="{FF2B5EF4-FFF2-40B4-BE49-F238E27FC236}">
                <a16:creationId xmlns:a16="http://schemas.microsoft.com/office/drawing/2014/main" id="{C67447E2-03CB-4E64-93FC-1FBECCE09F47}"/>
              </a:ext>
            </a:extLst>
          </p:cNvPr>
          <p:cNvSpPr txBox="1"/>
          <p:nvPr/>
        </p:nvSpPr>
        <p:spPr>
          <a:xfrm>
            <a:off x="810196" y="1188343"/>
            <a:ext cx="9348216" cy="5632311"/>
          </a:xfrm>
          <a:prstGeom prst="rect">
            <a:avLst/>
          </a:prstGeom>
          <a:noFill/>
        </p:spPr>
        <p:txBody>
          <a:bodyPr wrap="square" rtlCol="0">
            <a:spAutoFit/>
          </a:bodyPr>
          <a:lstStyle/>
          <a:p>
            <a:r>
              <a:rPr lang="en-GB" dirty="0"/>
              <a:t>Soon after your child starts in Reception you will be sent a digital </a:t>
            </a:r>
            <a:r>
              <a:rPr lang="en-GB" dirty="0">
                <a:solidFill>
                  <a:srgbClr val="0070C0"/>
                </a:solidFill>
              </a:rPr>
              <a:t>Child Health Programme</a:t>
            </a:r>
            <a:r>
              <a:rPr lang="en-GB" dirty="0"/>
              <a:t> Booklet. It’s sent via email from your child’s school and contains loads of really helpful information to help you support your child to have a healthy journey through school. </a:t>
            </a:r>
          </a:p>
          <a:p>
            <a:r>
              <a:rPr lang="en-GB" dirty="0"/>
              <a:t>It includes information on:</a:t>
            </a:r>
          </a:p>
          <a:p>
            <a:pPr marL="342900" indent="-342900">
              <a:buFont typeface="Wingdings" panose="05000000000000000000" pitchFamily="2" charset="2"/>
              <a:buChar char="§"/>
            </a:pPr>
            <a:r>
              <a:rPr lang="en-GB" dirty="0"/>
              <a:t> School Nursing and how to get advice or an appointment </a:t>
            </a:r>
          </a:p>
          <a:p>
            <a:pPr marL="342900" indent="-342900">
              <a:buFont typeface="Wingdings" panose="05000000000000000000" pitchFamily="2" charset="2"/>
              <a:buChar char="§"/>
            </a:pPr>
            <a:r>
              <a:rPr lang="en-GB" dirty="0"/>
              <a:t>Vision Screening </a:t>
            </a:r>
          </a:p>
          <a:p>
            <a:pPr marL="342900" indent="-342900">
              <a:buFont typeface="Wingdings" panose="05000000000000000000" pitchFamily="2" charset="2"/>
              <a:buChar char="§"/>
            </a:pPr>
            <a:r>
              <a:rPr lang="en-GB" dirty="0"/>
              <a:t>Hearing screening</a:t>
            </a:r>
          </a:p>
          <a:p>
            <a:pPr marL="342900" indent="-342900">
              <a:buFont typeface="Wingdings" panose="05000000000000000000" pitchFamily="2" charset="2"/>
              <a:buChar char="§"/>
            </a:pPr>
            <a:r>
              <a:rPr lang="en-GB" dirty="0"/>
              <a:t>Height and weight measurement- NCMP (National Child Measurement Programme)</a:t>
            </a:r>
          </a:p>
          <a:p>
            <a:pPr marL="342900" indent="-342900">
              <a:buFont typeface="Wingdings" panose="05000000000000000000" pitchFamily="2" charset="2"/>
              <a:buChar char="§"/>
            </a:pPr>
            <a:r>
              <a:rPr lang="en-GB" dirty="0"/>
              <a:t>Healthy Eating advice</a:t>
            </a:r>
          </a:p>
          <a:p>
            <a:pPr marL="342900" indent="-342900">
              <a:buFont typeface="Wingdings" panose="05000000000000000000" pitchFamily="2" charset="2"/>
              <a:buChar char="§"/>
            </a:pPr>
            <a:r>
              <a:rPr lang="en-GB" dirty="0"/>
              <a:t>Keeping your child well in school ( including immunisations, Flu vaccine and the importance of hand hygiene)</a:t>
            </a:r>
          </a:p>
          <a:p>
            <a:pPr marL="342900" indent="-342900">
              <a:buFont typeface="Wingdings" panose="05000000000000000000" pitchFamily="2" charset="2"/>
              <a:buChar char="§"/>
            </a:pPr>
            <a:r>
              <a:rPr lang="en-GB" dirty="0"/>
              <a:t>Common childhood illnesses </a:t>
            </a:r>
          </a:p>
          <a:p>
            <a:pPr marL="342900" indent="-342900">
              <a:buFont typeface="Wingdings" panose="05000000000000000000" pitchFamily="2" charset="2"/>
              <a:buChar char="§"/>
            </a:pPr>
            <a:r>
              <a:rPr lang="en-GB" dirty="0"/>
              <a:t>Dental hygiene and toothbrushing (NHS Dental waiting list contact 0333 006 3300, or email </a:t>
            </a:r>
            <a:r>
              <a:rPr lang="en-GB" dirty="0">
                <a:hlinkClick r:id="rId2"/>
              </a:rPr>
              <a:t>accessdentalhelpline@nhs.net</a:t>
            </a:r>
            <a:r>
              <a:rPr lang="en-GB" dirty="0"/>
              <a:t>)</a:t>
            </a:r>
          </a:p>
          <a:p>
            <a:pPr marL="342900" indent="-342900">
              <a:buFont typeface="Wingdings" panose="05000000000000000000" pitchFamily="2" charset="2"/>
              <a:buChar char="§"/>
            </a:pPr>
            <a:r>
              <a:rPr lang="en-GB" dirty="0"/>
              <a:t>Parent and carer wellbeing workshops</a:t>
            </a:r>
          </a:p>
          <a:p>
            <a:pPr marL="342900" indent="-342900">
              <a:buFont typeface="Wingdings" panose="05000000000000000000" pitchFamily="2" charset="2"/>
              <a:buChar char="§"/>
            </a:pPr>
            <a:r>
              <a:rPr lang="en-GB" dirty="0"/>
              <a:t>Sun safety</a:t>
            </a:r>
          </a:p>
          <a:p>
            <a:r>
              <a:rPr lang="en-GB" dirty="0"/>
              <a:t>And much, much more.</a:t>
            </a:r>
          </a:p>
        </p:txBody>
      </p:sp>
    </p:spTree>
    <p:extLst>
      <p:ext uri="{BB962C8B-B14F-4D97-AF65-F5344CB8AC3E}">
        <p14:creationId xmlns:p14="http://schemas.microsoft.com/office/powerpoint/2010/main" val="3951426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6B1C5-17AB-42E0-BA4B-C5F27DC8A5ED}"/>
              </a:ext>
            </a:extLst>
          </p:cNvPr>
          <p:cNvSpPr>
            <a:spLocks noGrp="1"/>
          </p:cNvSpPr>
          <p:nvPr>
            <p:ph type="title"/>
          </p:nvPr>
        </p:nvSpPr>
        <p:spPr>
          <a:xfrm>
            <a:off x="594172" y="612279"/>
            <a:ext cx="9505056" cy="6336704"/>
          </a:xfrm>
        </p:spPr>
        <p:txBody>
          <a:bodyPr/>
          <a:lstStyle/>
          <a:p>
            <a:pPr lvl="0">
              <a:lnSpc>
                <a:spcPct val="115000"/>
              </a:lnSpc>
            </a:pPr>
            <a:r>
              <a:rPr lang="en-GB" sz="3600" dirty="0"/>
              <a:t>You can use the Child Health Checklist to assist you to Identify areas where you may need advice or support from the School Nursing Team.</a:t>
            </a:r>
            <a:br>
              <a:rPr lang="en-GB" sz="3600" dirty="0"/>
            </a:br>
            <a:r>
              <a:rPr lang="en-GB" sz="3600" dirty="0"/>
              <a:t>- Complete the Checklist</a:t>
            </a:r>
            <a:br>
              <a:rPr lang="en-GB" sz="3600" dirty="0"/>
            </a:br>
            <a:r>
              <a:rPr lang="en-GB" sz="3600" dirty="0"/>
              <a:t>- Identify areas you may need support</a:t>
            </a:r>
            <a:br>
              <a:rPr lang="en-GB" sz="3600" dirty="0"/>
            </a:br>
            <a:r>
              <a:rPr lang="en-GB" sz="3600" dirty="0"/>
              <a:t>- Contact School Nursing Team with your details</a:t>
            </a:r>
            <a:br>
              <a:rPr lang="en-GB" sz="3600" dirty="0"/>
            </a:br>
            <a:r>
              <a:rPr lang="en-GB" sz="3600" dirty="0"/>
              <a:t>-Email: </a:t>
            </a:r>
            <a:r>
              <a:rPr lang="en-GB" sz="36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a:rPr>
              <a:t>coco.childrenscmc@nhs.net</a:t>
            </a:r>
            <a:r>
              <a:rPr lang="en-GB" sz="3600" u="sng" dirty="0">
                <a:solidFill>
                  <a:srgbClr val="0563C1"/>
                </a:solidFill>
                <a:effectLst/>
                <a:latin typeface="Calibri" panose="020F0502020204030204" pitchFamily="34" charset="0"/>
                <a:ea typeface="Calibri" panose="020F0502020204030204" pitchFamily="34" charset="0"/>
              </a:rPr>
              <a:t>.</a:t>
            </a:r>
            <a:br>
              <a:rPr lang="en-GB" sz="3600" u="sng" dirty="0">
                <a:solidFill>
                  <a:srgbClr val="0563C1"/>
                </a:solidFill>
                <a:effectLst/>
                <a:latin typeface="Calibri" panose="020F0502020204030204" pitchFamily="34" charset="0"/>
                <a:ea typeface="Calibri" panose="020F0502020204030204" pitchFamily="34" charset="0"/>
              </a:rPr>
            </a:br>
            <a:r>
              <a:rPr lang="en-GB" sz="3600" dirty="0">
                <a:effectLst/>
                <a:latin typeface="Calibri" panose="020F0502020204030204" pitchFamily="34" charset="0"/>
                <a:ea typeface="Calibri" panose="020F0502020204030204" pitchFamily="34" charset="0"/>
              </a:rPr>
              <a:t>The School Nursing team will then be in contact to arrange an appointment for a full Health Assessment.</a:t>
            </a:r>
            <a:r>
              <a:rPr lang="en-GB" sz="3600" u="sng" dirty="0">
                <a:solidFill>
                  <a:srgbClr val="0563C1"/>
                </a:solidFill>
                <a:effectLst/>
                <a:latin typeface="Calibri" panose="020F0502020204030204" pitchFamily="34" charset="0"/>
                <a:ea typeface="Calibri" panose="020F0502020204030204" pitchFamily="34" charset="0"/>
              </a:rPr>
              <a:t/>
            </a:r>
            <a:br>
              <a:rPr lang="en-GB" sz="3600" u="sng" dirty="0">
                <a:solidFill>
                  <a:srgbClr val="0563C1"/>
                </a:solidFill>
                <a:effectLst/>
                <a:latin typeface="Calibri" panose="020F0502020204030204" pitchFamily="34" charset="0"/>
                <a:ea typeface="Calibri" panose="020F0502020204030204" pitchFamily="34" charset="0"/>
              </a:rPr>
            </a:br>
            <a:r>
              <a:rPr lang="en-GB" sz="3600" u="sng" dirty="0">
                <a:solidFill>
                  <a:srgbClr val="0563C1"/>
                </a:solidFill>
                <a:effectLst/>
                <a:latin typeface="Calibri" panose="020F0502020204030204" pitchFamily="34" charset="0"/>
                <a:ea typeface="Calibri" panose="020F0502020204030204" pitchFamily="34" charset="0"/>
              </a:rPr>
              <a:t/>
            </a:r>
            <a:br>
              <a:rPr lang="en-GB" sz="3600" u="sng" dirty="0">
                <a:solidFill>
                  <a:srgbClr val="0563C1"/>
                </a:solidFill>
                <a:effectLst/>
                <a:latin typeface="Calibri" panose="020F0502020204030204" pitchFamily="34" charset="0"/>
                <a:ea typeface="Calibri" panose="020F0502020204030204" pitchFamily="34" charset="0"/>
              </a:rPr>
            </a:br>
            <a:r>
              <a:rPr lang="en-GB" sz="3600" u="sng" dirty="0">
                <a:solidFill>
                  <a:srgbClr val="0563C1"/>
                </a:solidFill>
                <a:effectLst/>
                <a:latin typeface="Calibri" panose="020F0502020204030204" pitchFamily="34" charset="0"/>
                <a:ea typeface="Calibri" panose="020F0502020204030204" pitchFamily="34" charset="0"/>
              </a:rPr>
              <a:t/>
            </a:r>
            <a:br>
              <a:rPr lang="en-GB" sz="3600" u="sng" dirty="0">
                <a:solidFill>
                  <a:srgbClr val="0563C1"/>
                </a:solidFill>
                <a:effectLst/>
                <a:latin typeface="Calibri" panose="020F0502020204030204" pitchFamily="34" charset="0"/>
                <a:ea typeface="Calibri" panose="020F0502020204030204" pitchFamily="34" charset="0"/>
              </a:rPr>
            </a:br>
            <a:r>
              <a:rPr lang="en-GB" sz="3600" dirty="0"/>
              <a:t/>
            </a:r>
            <a:br>
              <a:rPr lang="en-GB" sz="3600" dirty="0"/>
            </a:br>
            <a:r>
              <a:rPr lang="en-GB" sz="3600" dirty="0"/>
              <a:t/>
            </a:r>
            <a:br>
              <a:rPr lang="en-GB" sz="3600" dirty="0"/>
            </a:br>
            <a:r>
              <a:rPr lang="en-GB" sz="3600" dirty="0"/>
              <a:t>  we offer a comprehensive Health Assessment. </a:t>
            </a:r>
            <a:br>
              <a:rPr lang="en-GB" sz="3600" dirty="0"/>
            </a:br>
            <a:r>
              <a:rPr lang="en-GB" sz="3600" dirty="0"/>
              <a:t> </a:t>
            </a:r>
          </a:p>
        </p:txBody>
      </p:sp>
    </p:spTree>
    <p:extLst>
      <p:ext uri="{BB962C8B-B14F-4D97-AF65-F5344CB8AC3E}">
        <p14:creationId xmlns:p14="http://schemas.microsoft.com/office/powerpoint/2010/main" val="1729960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462C9-5612-4BAA-AA7E-BAEF94CED80A}"/>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35D86B2D-ACDE-4DBD-ABFD-77D93BCB5BDC}"/>
              </a:ext>
            </a:extLst>
          </p:cNvPr>
          <p:cNvPicPr>
            <a:picLocks noChangeAspect="1"/>
          </p:cNvPicPr>
          <p:nvPr/>
        </p:nvPicPr>
        <p:blipFill>
          <a:blip r:embed="rId2"/>
          <a:stretch>
            <a:fillRect/>
          </a:stretch>
        </p:blipFill>
        <p:spPr>
          <a:xfrm>
            <a:off x="234132" y="375222"/>
            <a:ext cx="5083847" cy="6429745"/>
          </a:xfrm>
          <a:prstGeom prst="rect">
            <a:avLst/>
          </a:prstGeom>
        </p:spPr>
      </p:pic>
      <p:pic>
        <p:nvPicPr>
          <p:cNvPr id="8" name="Picture 7">
            <a:extLst>
              <a:ext uri="{FF2B5EF4-FFF2-40B4-BE49-F238E27FC236}">
                <a16:creationId xmlns:a16="http://schemas.microsoft.com/office/drawing/2014/main" id="{A0A455D3-32F3-4E62-9154-E43C2C77E8AF}"/>
              </a:ext>
            </a:extLst>
          </p:cNvPr>
          <p:cNvPicPr>
            <a:picLocks noChangeAspect="1"/>
          </p:cNvPicPr>
          <p:nvPr/>
        </p:nvPicPr>
        <p:blipFill>
          <a:blip r:embed="rId3"/>
          <a:stretch>
            <a:fillRect/>
          </a:stretch>
        </p:blipFill>
        <p:spPr>
          <a:xfrm>
            <a:off x="5609552" y="357721"/>
            <a:ext cx="4849716" cy="6429745"/>
          </a:xfrm>
          <a:prstGeom prst="rect">
            <a:avLst/>
          </a:prstGeom>
        </p:spPr>
      </p:pic>
      <p:sp>
        <p:nvSpPr>
          <p:cNvPr id="9" name="TextBox 8">
            <a:extLst>
              <a:ext uri="{FF2B5EF4-FFF2-40B4-BE49-F238E27FC236}">
                <a16:creationId xmlns:a16="http://schemas.microsoft.com/office/drawing/2014/main" id="{0906B1CA-C532-4FDF-84FA-37980DA9CCBB}"/>
              </a:ext>
            </a:extLst>
          </p:cNvPr>
          <p:cNvSpPr txBox="1"/>
          <p:nvPr/>
        </p:nvSpPr>
        <p:spPr>
          <a:xfrm>
            <a:off x="5588462" y="5580831"/>
            <a:ext cx="4507783" cy="677108"/>
          </a:xfrm>
          <a:prstGeom prst="rect">
            <a:avLst/>
          </a:prstGeom>
          <a:noFill/>
        </p:spPr>
        <p:txBody>
          <a:bodyPr wrap="square" rtlCol="0">
            <a:spAutoFit/>
          </a:bodyPr>
          <a:lstStyle/>
          <a:p>
            <a:r>
              <a:rPr lang="en-GB" sz="1800" u="sng" dirty="0">
                <a:solidFill>
                  <a:srgbClr val="0000FF"/>
                </a:solidFill>
                <a:effectLst/>
                <a:latin typeface="Calibri" panose="020F0502020204030204" pitchFamily="34" charset="0"/>
                <a:ea typeface="Calibri" panose="020F0502020204030204" pitchFamily="34" charset="0"/>
                <a:hlinkClick r:id="rId4"/>
              </a:rPr>
              <a:t>School Health Assessments - Cornwall Council</a:t>
            </a:r>
            <a:endParaRPr lang="en-GB" sz="1800" dirty="0">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908846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63055-5BD8-4438-B1CD-A14F5FC5E14E}"/>
              </a:ext>
            </a:extLst>
          </p:cNvPr>
          <p:cNvSpPr>
            <a:spLocks noGrp="1"/>
          </p:cNvSpPr>
          <p:nvPr>
            <p:ph type="title"/>
          </p:nvPr>
        </p:nvSpPr>
        <p:spPr>
          <a:xfrm>
            <a:off x="378148" y="324247"/>
            <a:ext cx="10009112" cy="6696744"/>
          </a:xfrm>
        </p:spPr>
        <p:txBody>
          <a:bodyPr/>
          <a:lstStyle/>
          <a:p>
            <a:r>
              <a:rPr lang="en-GB" sz="3200" dirty="0"/>
              <a:t>If you have any health concerns about your child you can contact us via the Health Visitor and School Nurse advice line or the Early Help Hub</a:t>
            </a:r>
            <a:br>
              <a:rPr lang="en-GB" sz="3200" dirty="0"/>
            </a:br>
            <a:r>
              <a:rPr lang="en-GB" sz="3200" dirty="0"/>
              <a:t/>
            </a:r>
            <a:br>
              <a:rPr lang="en-GB" sz="3200" dirty="0"/>
            </a:br>
            <a:r>
              <a:rPr lang="en-GB" sz="4000" dirty="0"/>
              <a:t>Health Visitor and School Nurse Advice Line</a:t>
            </a:r>
            <a:r>
              <a:rPr lang="en-GB" sz="3200" dirty="0"/>
              <a:t/>
            </a:r>
            <a:br>
              <a:rPr lang="en-GB" sz="3200" dirty="0"/>
            </a:br>
            <a:r>
              <a:rPr lang="en-GB" sz="2000" dirty="0"/>
              <a:t>Tel:  01872 322779 Monday to Friday 9am-5pm.</a:t>
            </a:r>
            <a:br>
              <a:rPr lang="en-GB" sz="2000" dirty="0"/>
            </a:br>
            <a:r>
              <a:rPr lang="en-GB" sz="2000" dirty="0"/>
              <a:t>If the line is busy you will be able to leave a message and you will receive a call back.</a:t>
            </a:r>
            <a:br>
              <a:rPr lang="en-GB" sz="2000" dirty="0"/>
            </a:br>
            <a:r>
              <a:rPr lang="en-GB" sz="2000" dirty="0"/>
              <a:t>Email: hvsnadvice@cornwall.gov.uk </a:t>
            </a:r>
            <a:r>
              <a:rPr lang="en-GB" sz="2800" dirty="0"/>
              <a:t/>
            </a:r>
            <a:br>
              <a:rPr lang="en-GB" sz="2800" dirty="0"/>
            </a:br>
            <a:r>
              <a:rPr lang="en-GB" sz="2400" dirty="0">
                <a:hlinkClick r:id="rId2"/>
              </a:rPr>
              <a:t>https://www.cornwall.gov.uk/schoolnursing</a:t>
            </a:r>
            <a:r>
              <a:rPr lang="en-GB" sz="4000" dirty="0"/>
              <a:t/>
            </a:r>
            <a:br>
              <a:rPr lang="en-GB" sz="4000" dirty="0"/>
            </a:br>
            <a:r>
              <a:rPr lang="en-GB" sz="4000" dirty="0"/>
              <a:t>Early Help Hub</a:t>
            </a:r>
            <a:r>
              <a:rPr lang="en-GB" dirty="0"/>
              <a:t/>
            </a:r>
            <a:br>
              <a:rPr lang="en-GB" dirty="0"/>
            </a:br>
            <a:r>
              <a:rPr lang="en-GB" sz="2000" dirty="0"/>
              <a:t>Tel: 01872 322277</a:t>
            </a:r>
            <a:br>
              <a:rPr lang="en-GB" sz="2000" dirty="0"/>
            </a:br>
            <a:r>
              <a:rPr lang="en-GB" sz="2000" dirty="0"/>
              <a:t>Monday – Thursday 8:45am – 5:15pm</a:t>
            </a:r>
            <a:br>
              <a:rPr lang="en-GB" sz="2000" dirty="0"/>
            </a:br>
            <a:r>
              <a:rPr lang="en-GB" sz="2000" dirty="0"/>
              <a:t>Friday 8:45am – 4:45pm</a:t>
            </a:r>
            <a:br>
              <a:rPr lang="en-GB" sz="2000" dirty="0"/>
            </a:br>
            <a:r>
              <a:rPr lang="en-GB" sz="2000" dirty="0"/>
              <a:t>Closed on Bank Holidays. </a:t>
            </a:r>
            <a:br>
              <a:rPr lang="en-GB" sz="2000" dirty="0"/>
            </a:br>
            <a:r>
              <a:rPr lang="en-GB" sz="2000" dirty="0"/>
              <a:t>Email: earlyhelphub@cornwall.gov.uk</a:t>
            </a:r>
            <a:r>
              <a:rPr lang="en-GB" sz="3600" dirty="0"/>
              <a:t/>
            </a:r>
            <a:br>
              <a:rPr lang="en-GB" sz="3600" dirty="0"/>
            </a:br>
            <a:endParaRPr lang="en-GB" dirty="0"/>
          </a:p>
        </p:txBody>
      </p:sp>
    </p:spTree>
    <p:extLst>
      <p:ext uri="{BB962C8B-B14F-4D97-AF65-F5344CB8AC3E}">
        <p14:creationId xmlns:p14="http://schemas.microsoft.com/office/powerpoint/2010/main" val="1792859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8188" y="2196455"/>
            <a:ext cx="4176464" cy="523220"/>
          </a:xfrm>
          <a:prstGeom prst="rect">
            <a:avLst/>
          </a:prstGeom>
          <a:noFill/>
        </p:spPr>
        <p:txBody>
          <a:bodyPr wrap="square" rtlCol="0">
            <a:spAutoFit/>
          </a:bodyPr>
          <a:lstStyle/>
          <a:p>
            <a:r>
              <a:rPr lang="en-US" sz="2800" dirty="0">
                <a:solidFill>
                  <a:schemeClr val="tx1">
                    <a:lumMod val="65000"/>
                    <a:lumOff val="35000"/>
                  </a:schemeClr>
                </a:solidFill>
              </a:rPr>
              <a:t>    </a:t>
            </a:r>
            <a:endParaRPr lang="en-GB" sz="2800" dirty="0">
              <a:solidFill>
                <a:schemeClr val="tx1">
                  <a:lumMod val="65000"/>
                  <a:lumOff val="35000"/>
                </a:schemeClr>
              </a:solidFill>
            </a:endParaRPr>
          </a:p>
        </p:txBody>
      </p:sp>
      <p:sp>
        <p:nvSpPr>
          <p:cNvPr id="7" name="Freeform 5"/>
          <p:cNvSpPr>
            <a:spLocks noEditPoints="1"/>
          </p:cNvSpPr>
          <p:nvPr/>
        </p:nvSpPr>
        <p:spPr bwMode="auto">
          <a:xfrm>
            <a:off x="-1566068" y="2092663"/>
            <a:ext cx="811767" cy="648072"/>
          </a:xfrm>
          <a:custGeom>
            <a:avLst/>
            <a:gdLst>
              <a:gd name="T0" fmla="*/ 255 w 255"/>
              <a:gd name="T1" fmla="*/ 120 h 203"/>
              <a:gd name="T2" fmla="*/ 226 w 255"/>
              <a:gd name="T3" fmla="*/ 92 h 203"/>
              <a:gd name="T4" fmla="*/ 192 w 255"/>
              <a:gd name="T5" fmla="*/ 92 h 203"/>
              <a:gd name="T6" fmla="*/ 177 w 255"/>
              <a:gd name="T7" fmla="*/ 78 h 203"/>
              <a:gd name="T8" fmla="*/ 177 w 255"/>
              <a:gd name="T9" fmla="*/ 73 h 203"/>
              <a:gd name="T10" fmla="*/ 216 w 255"/>
              <a:gd name="T11" fmla="*/ 36 h 203"/>
              <a:gd name="T12" fmla="*/ 226 w 255"/>
              <a:gd name="T13" fmla="*/ 36 h 203"/>
              <a:gd name="T14" fmla="*/ 236 w 255"/>
              <a:gd name="T15" fmla="*/ 27 h 203"/>
              <a:gd name="T16" fmla="*/ 236 w 255"/>
              <a:gd name="T17" fmla="*/ 9 h 203"/>
              <a:gd name="T18" fmla="*/ 226 w 255"/>
              <a:gd name="T19" fmla="*/ 0 h 203"/>
              <a:gd name="T20" fmla="*/ 216 w 255"/>
              <a:gd name="T21" fmla="*/ 0 h 203"/>
              <a:gd name="T22" fmla="*/ 138 w 255"/>
              <a:gd name="T23" fmla="*/ 73 h 203"/>
              <a:gd name="T24" fmla="*/ 138 w 255"/>
              <a:gd name="T25" fmla="*/ 175 h 203"/>
              <a:gd name="T26" fmla="*/ 167 w 255"/>
              <a:gd name="T27" fmla="*/ 203 h 203"/>
              <a:gd name="T28" fmla="*/ 226 w 255"/>
              <a:gd name="T29" fmla="*/ 203 h 203"/>
              <a:gd name="T30" fmla="*/ 255 w 255"/>
              <a:gd name="T31" fmla="*/ 175 h 203"/>
              <a:gd name="T32" fmla="*/ 255 w 255"/>
              <a:gd name="T33" fmla="*/ 120 h 203"/>
              <a:gd name="T34" fmla="*/ 118 w 255"/>
              <a:gd name="T35" fmla="*/ 120 h 203"/>
              <a:gd name="T36" fmla="*/ 88 w 255"/>
              <a:gd name="T37" fmla="*/ 92 h 203"/>
              <a:gd name="T38" fmla="*/ 54 w 255"/>
              <a:gd name="T39" fmla="*/ 92 h 203"/>
              <a:gd name="T40" fmla="*/ 39 w 255"/>
              <a:gd name="T41" fmla="*/ 78 h 203"/>
              <a:gd name="T42" fmla="*/ 39 w 255"/>
              <a:gd name="T43" fmla="*/ 73 h 203"/>
              <a:gd name="T44" fmla="*/ 79 w 255"/>
              <a:gd name="T45" fmla="*/ 36 h 203"/>
              <a:gd name="T46" fmla="*/ 88 w 255"/>
              <a:gd name="T47" fmla="*/ 36 h 203"/>
              <a:gd name="T48" fmla="*/ 98 w 255"/>
              <a:gd name="T49" fmla="*/ 27 h 203"/>
              <a:gd name="T50" fmla="*/ 98 w 255"/>
              <a:gd name="T51" fmla="*/ 9 h 203"/>
              <a:gd name="T52" fmla="*/ 88 w 255"/>
              <a:gd name="T53" fmla="*/ 0 h 203"/>
              <a:gd name="T54" fmla="*/ 79 w 255"/>
              <a:gd name="T55" fmla="*/ 0 h 203"/>
              <a:gd name="T56" fmla="*/ 0 w 255"/>
              <a:gd name="T57" fmla="*/ 73 h 203"/>
              <a:gd name="T58" fmla="*/ 0 w 255"/>
              <a:gd name="T59" fmla="*/ 175 h 203"/>
              <a:gd name="T60" fmla="*/ 29 w 255"/>
              <a:gd name="T61" fmla="*/ 203 h 203"/>
              <a:gd name="T62" fmla="*/ 88 w 255"/>
              <a:gd name="T63" fmla="*/ 203 h 203"/>
              <a:gd name="T64" fmla="*/ 118 w 255"/>
              <a:gd name="T65" fmla="*/ 175 h 203"/>
              <a:gd name="T66" fmla="*/ 118 w 255"/>
              <a:gd name="T67" fmla="*/ 12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5" h="203">
                <a:moveTo>
                  <a:pt x="255" y="120"/>
                </a:moveTo>
                <a:cubicBezTo>
                  <a:pt x="255" y="104"/>
                  <a:pt x="242" y="92"/>
                  <a:pt x="226" y="92"/>
                </a:cubicBezTo>
                <a:cubicBezTo>
                  <a:pt x="192" y="92"/>
                  <a:pt x="192" y="92"/>
                  <a:pt x="192" y="92"/>
                </a:cubicBezTo>
                <a:cubicBezTo>
                  <a:pt x="183" y="92"/>
                  <a:pt x="177" y="86"/>
                  <a:pt x="177" y="78"/>
                </a:cubicBezTo>
                <a:cubicBezTo>
                  <a:pt x="177" y="73"/>
                  <a:pt x="177" y="73"/>
                  <a:pt x="177" y="73"/>
                </a:cubicBezTo>
                <a:cubicBezTo>
                  <a:pt x="177" y="53"/>
                  <a:pt x="194" y="36"/>
                  <a:pt x="216" y="36"/>
                </a:cubicBezTo>
                <a:cubicBezTo>
                  <a:pt x="226" y="36"/>
                  <a:pt x="226" y="36"/>
                  <a:pt x="226" y="36"/>
                </a:cubicBezTo>
                <a:cubicBezTo>
                  <a:pt x="231" y="36"/>
                  <a:pt x="236" y="32"/>
                  <a:pt x="236" y="27"/>
                </a:cubicBezTo>
                <a:cubicBezTo>
                  <a:pt x="236" y="9"/>
                  <a:pt x="236" y="9"/>
                  <a:pt x="236" y="9"/>
                </a:cubicBezTo>
                <a:cubicBezTo>
                  <a:pt x="236" y="4"/>
                  <a:pt x="231" y="0"/>
                  <a:pt x="226" y="0"/>
                </a:cubicBezTo>
                <a:cubicBezTo>
                  <a:pt x="216" y="0"/>
                  <a:pt x="216" y="0"/>
                  <a:pt x="216" y="0"/>
                </a:cubicBezTo>
                <a:cubicBezTo>
                  <a:pt x="173" y="0"/>
                  <a:pt x="138" y="33"/>
                  <a:pt x="138" y="73"/>
                </a:cubicBezTo>
                <a:cubicBezTo>
                  <a:pt x="138" y="175"/>
                  <a:pt x="138" y="175"/>
                  <a:pt x="138" y="175"/>
                </a:cubicBezTo>
                <a:cubicBezTo>
                  <a:pt x="138" y="190"/>
                  <a:pt x="151" y="203"/>
                  <a:pt x="167" y="203"/>
                </a:cubicBezTo>
                <a:cubicBezTo>
                  <a:pt x="226" y="203"/>
                  <a:pt x="226" y="203"/>
                  <a:pt x="226" y="203"/>
                </a:cubicBezTo>
                <a:cubicBezTo>
                  <a:pt x="242" y="203"/>
                  <a:pt x="255" y="190"/>
                  <a:pt x="255" y="175"/>
                </a:cubicBezTo>
                <a:lnTo>
                  <a:pt x="255" y="120"/>
                </a:lnTo>
                <a:close/>
                <a:moveTo>
                  <a:pt x="118" y="120"/>
                </a:moveTo>
                <a:cubicBezTo>
                  <a:pt x="118" y="104"/>
                  <a:pt x="105" y="92"/>
                  <a:pt x="88" y="92"/>
                </a:cubicBezTo>
                <a:cubicBezTo>
                  <a:pt x="54" y="92"/>
                  <a:pt x="54" y="92"/>
                  <a:pt x="54" y="92"/>
                </a:cubicBezTo>
                <a:cubicBezTo>
                  <a:pt x="46" y="92"/>
                  <a:pt x="39" y="86"/>
                  <a:pt x="39" y="78"/>
                </a:cubicBezTo>
                <a:cubicBezTo>
                  <a:pt x="39" y="73"/>
                  <a:pt x="39" y="73"/>
                  <a:pt x="39" y="73"/>
                </a:cubicBezTo>
                <a:cubicBezTo>
                  <a:pt x="39" y="53"/>
                  <a:pt x="57" y="36"/>
                  <a:pt x="79" y="36"/>
                </a:cubicBezTo>
                <a:cubicBezTo>
                  <a:pt x="88" y="36"/>
                  <a:pt x="88" y="36"/>
                  <a:pt x="88" y="36"/>
                </a:cubicBezTo>
                <a:cubicBezTo>
                  <a:pt x="94" y="36"/>
                  <a:pt x="98" y="32"/>
                  <a:pt x="98" y="27"/>
                </a:cubicBezTo>
                <a:cubicBezTo>
                  <a:pt x="98" y="9"/>
                  <a:pt x="98" y="9"/>
                  <a:pt x="98" y="9"/>
                </a:cubicBezTo>
                <a:cubicBezTo>
                  <a:pt x="98" y="4"/>
                  <a:pt x="94" y="0"/>
                  <a:pt x="88" y="0"/>
                </a:cubicBezTo>
                <a:cubicBezTo>
                  <a:pt x="79" y="0"/>
                  <a:pt x="79" y="0"/>
                  <a:pt x="79" y="0"/>
                </a:cubicBezTo>
                <a:cubicBezTo>
                  <a:pt x="35" y="0"/>
                  <a:pt x="0" y="33"/>
                  <a:pt x="0" y="73"/>
                </a:cubicBezTo>
                <a:cubicBezTo>
                  <a:pt x="0" y="175"/>
                  <a:pt x="0" y="175"/>
                  <a:pt x="0" y="175"/>
                </a:cubicBezTo>
                <a:cubicBezTo>
                  <a:pt x="0" y="190"/>
                  <a:pt x="13" y="203"/>
                  <a:pt x="29" y="203"/>
                </a:cubicBezTo>
                <a:cubicBezTo>
                  <a:pt x="88" y="203"/>
                  <a:pt x="88" y="203"/>
                  <a:pt x="88" y="203"/>
                </a:cubicBezTo>
                <a:cubicBezTo>
                  <a:pt x="105" y="203"/>
                  <a:pt x="118" y="190"/>
                  <a:pt x="118" y="175"/>
                </a:cubicBezTo>
                <a:lnTo>
                  <a:pt x="118" y="120"/>
                </a:lnTo>
                <a:close/>
              </a:path>
            </a:pathLst>
          </a:custGeom>
          <a:solidFill>
            <a:srgbClr val="0087CD"/>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Freeform 6"/>
          <p:cNvSpPr>
            <a:spLocks noEditPoints="1"/>
          </p:cNvSpPr>
          <p:nvPr/>
        </p:nvSpPr>
        <p:spPr bwMode="auto">
          <a:xfrm>
            <a:off x="11683404" y="3924647"/>
            <a:ext cx="534988" cy="403225"/>
          </a:xfrm>
          <a:custGeom>
            <a:avLst/>
            <a:gdLst>
              <a:gd name="T0" fmla="*/ 0 w 142"/>
              <a:gd name="T1" fmla="*/ 44 h 107"/>
              <a:gd name="T2" fmla="*/ 17 w 142"/>
              <a:gd name="T3" fmla="*/ 58 h 107"/>
              <a:gd name="T4" fmla="*/ 36 w 142"/>
              <a:gd name="T5" fmla="*/ 58 h 107"/>
              <a:gd name="T6" fmla="*/ 44 w 142"/>
              <a:gd name="T7" fmla="*/ 66 h 107"/>
              <a:gd name="T8" fmla="*/ 44 w 142"/>
              <a:gd name="T9" fmla="*/ 68 h 107"/>
              <a:gd name="T10" fmla="*/ 22 w 142"/>
              <a:gd name="T11" fmla="*/ 87 h 107"/>
              <a:gd name="T12" fmla="*/ 17 w 142"/>
              <a:gd name="T13" fmla="*/ 87 h 107"/>
              <a:gd name="T14" fmla="*/ 11 w 142"/>
              <a:gd name="T15" fmla="*/ 92 h 107"/>
              <a:gd name="T16" fmla="*/ 11 w 142"/>
              <a:gd name="T17" fmla="*/ 102 h 107"/>
              <a:gd name="T18" fmla="*/ 17 w 142"/>
              <a:gd name="T19" fmla="*/ 107 h 107"/>
              <a:gd name="T20" fmla="*/ 22 w 142"/>
              <a:gd name="T21" fmla="*/ 107 h 107"/>
              <a:gd name="T22" fmla="*/ 66 w 142"/>
              <a:gd name="T23" fmla="*/ 68 h 107"/>
              <a:gd name="T24" fmla="*/ 66 w 142"/>
              <a:gd name="T25" fmla="*/ 14 h 107"/>
              <a:gd name="T26" fmla="*/ 49 w 142"/>
              <a:gd name="T27" fmla="*/ 0 h 107"/>
              <a:gd name="T28" fmla="*/ 17 w 142"/>
              <a:gd name="T29" fmla="*/ 0 h 107"/>
              <a:gd name="T30" fmla="*/ 0 w 142"/>
              <a:gd name="T31" fmla="*/ 14 h 107"/>
              <a:gd name="T32" fmla="*/ 0 w 142"/>
              <a:gd name="T33" fmla="*/ 44 h 107"/>
              <a:gd name="T34" fmla="*/ 77 w 142"/>
              <a:gd name="T35" fmla="*/ 44 h 107"/>
              <a:gd name="T36" fmla="*/ 93 w 142"/>
              <a:gd name="T37" fmla="*/ 58 h 107"/>
              <a:gd name="T38" fmla="*/ 112 w 142"/>
              <a:gd name="T39" fmla="*/ 58 h 107"/>
              <a:gd name="T40" fmla="*/ 120 w 142"/>
              <a:gd name="T41" fmla="*/ 66 h 107"/>
              <a:gd name="T42" fmla="*/ 120 w 142"/>
              <a:gd name="T43" fmla="*/ 68 h 107"/>
              <a:gd name="T44" fmla="*/ 98 w 142"/>
              <a:gd name="T45" fmla="*/ 87 h 107"/>
              <a:gd name="T46" fmla="*/ 93 w 142"/>
              <a:gd name="T47" fmla="*/ 87 h 107"/>
              <a:gd name="T48" fmla="*/ 87 w 142"/>
              <a:gd name="T49" fmla="*/ 92 h 107"/>
              <a:gd name="T50" fmla="*/ 87 w 142"/>
              <a:gd name="T51" fmla="*/ 102 h 107"/>
              <a:gd name="T52" fmla="*/ 93 w 142"/>
              <a:gd name="T53" fmla="*/ 107 h 107"/>
              <a:gd name="T54" fmla="*/ 98 w 142"/>
              <a:gd name="T55" fmla="*/ 107 h 107"/>
              <a:gd name="T56" fmla="*/ 142 w 142"/>
              <a:gd name="T57" fmla="*/ 68 h 107"/>
              <a:gd name="T58" fmla="*/ 142 w 142"/>
              <a:gd name="T59" fmla="*/ 14 h 107"/>
              <a:gd name="T60" fmla="*/ 126 w 142"/>
              <a:gd name="T61" fmla="*/ 0 h 107"/>
              <a:gd name="T62" fmla="*/ 93 w 142"/>
              <a:gd name="T63" fmla="*/ 0 h 107"/>
              <a:gd name="T64" fmla="*/ 77 w 142"/>
              <a:gd name="T65" fmla="*/ 14 h 107"/>
              <a:gd name="T66" fmla="*/ 77 w 142"/>
              <a:gd name="T67" fmla="*/ 4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107">
                <a:moveTo>
                  <a:pt x="0" y="44"/>
                </a:moveTo>
                <a:cubicBezTo>
                  <a:pt x="0" y="52"/>
                  <a:pt x="8" y="58"/>
                  <a:pt x="17" y="58"/>
                </a:cubicBezTo>
                <a:cubicBezTo>
                  <a:pt x="36" y="58"/>
                  <a:pt x="36" y="58"/>
                  <a:pt x="36" y="58"/>
                </a:cubicBezTo>
                <a:cubicBezTo>
                  <a:pt x="40" y="58"/>
                  <a:pt x="44" y="62"/>
                  <a:pt x="44" y="66"/>
                </a:cubicBezTo>
                <a:cubicBezTo>
                  <a:pt x="44" y="68"/>
                  <a:pt x="44" y="68"/>
                  <a:pt x="44" y="68"/>
                </a:cubicBezTo>
                <a:cubicBezTo>
                  <a:pt x="44" y="79"/>
                  <a:pt x="34" y="87"/>
                  <a:pt x="22" y="87"/>
                </a:cubicBezTo>
                <a:cubicBezTo>
                  <a:pt x="17" y="87"/>
                  <a:pt x="17" y="87"/>
                  <a:pt x="17" y="87"/>
                </a:cubicBezTo>
                <a:cubicBezTo>
                  <a:pt x="14" y="87"/>
                  <a:pt x="11" y="90"/>
                  <a:pt x="11" y="92"/>
                </a:cubicBezTo>
                <a:cubicBezTo>
                  <a:pt x="11" y="102"/>
                  <a:pt x="11" y="102"/>
                  <a:pt x="11" y="102"/>
                </a:cubicBezTo>
                <a:cubicBezTo>
                  <a:pt x="11" y="105"/>
                  <a:pt x="14" y="107"/>
                  <a:pt x="17" y="107"/>
                </a:cubicBezTo>
                <a:cubicBezTo>
                  <a:pt x="22" y="107"/>
                  <a:pt x="22" y="107"/>
                  <a:pt x="22" y="107"/>
                </a:cubicBezTo>
                <a:cubicBezTo>
                  <a:pt x="46" y="107"/>
                  <a:pt x="66" y="89"/>
                  <a:pt x="66" y="68"/>
                </a:cubicBezTo>
                <a:cubicBezTo>
                  <a:pt x="66" y="14"/>
                  <a:pt x="66" y="14"/>
                  <a:pt x="66" y="14"/>
                </a:cubicBezTo>
                <a:cubicBezTo>
                  <a:pt x="66" y="6"/>
                  <a:pt x="58" y="0"/>
                  <a:pt x="49" y="0"/>
                </a:cubicBezTo>
                <a:cubicBezTo>
                  <a:pt x="17" y="0"/>
                  <a:pt x="17" y="0"/>
                  <a:pt x="17" y="0"/>
                </a:cubicBezTo>
                <a:cubicBezTo>
                  <a:pt x="8" y="0"/>
                  <a:pt x="0" y="6"/>
                  <a:pt x="0" y="14"/>
                </a:cubicBezTo>
                <a:lnTo>
                  <a:pt x="0" y="44"/>
                </a:lnTo>
                <a:close/>
                <a:moveTo>
                  <a:pt x="77" y="44"/>
                </a:moveTo>
                <a:cubicBezTo>
                  <a:pt x="77" y="52"/>
                  <a:pt x="84" y="58"/>
                  <a:pt x="93" y="58"/>
                </a:cubicBezTo>
                <a:cubicBezTo>
                  <a:pt x="112" y="58"/>
                  <a:pt x="112" y="58"/>
                  <a:pt x="112" y="58"/>
                </a:cubicBezTo>
                <a:cubicBezTo>
                  <a:pt x="116" y="58"/>
                  <a:pt x="120" y="62"/>
                  <a:pt x="120" y="66"/>
                </a:cubicBezTo>
                <a:cubicBezTo>
                  <a:pt x="120" y="68"/>
                  <a:pt x="120" y="68"/>
                  <a:pt x="120" y="68"/>
                </a:cubicBezTo>
                <a:cubicBezTo>
                  <a:pt x="120" y="79"/>
                  <a:pt x="110" y="87"/>
                  <a:pt x="98" y="87"/>
                </a:cubicBezTo>
                <a:cubicBezTo>
                  <a:pt x="93" y="87"/>
                  <a:pt x="93" y="87"/>
                  <a:pt x="93" y="87"/>
                </a:cubicBezTo>
                <a:cubicBezTo>
                  <a:pt x="90" y="87"/>
                  <a:pt x="87" y="90"/>
                  <a:pt x="87" y="92"/>
                </a:cubicBezTo>
                <a:cubicBezTo>
                  <a:pt x="87" y="102"/>
                  <a:pt x="87" y="102"/>
                  <a:pt x="87" y="102"/>
                </a:cubicBezTo>
                <a:cubicBezTo>
                  <a:pt x="87" y="105"/>
                  <a:pt x="90" y="107"/>
                  <a:pt x="93" y="107"/>
                </a:cubicBezTo>
                <a:cubicBezTo>
                  <a:pt x="98" y="107"/>
                  <a:pt x="98" y="107"/>
                  <a:pt x="98" y="107"/>
                </a:cubicBezTo>
                <a:cubicBezTo>
                  <a:pt x="122" y="107"/>
                  <a:pt x="142" y="89"/>
                  <a:pt x="142" y="68"/>
                </a:cubicBezTo>
                <a:cubicBezTo>
                  <a:pt x="142" y="14"/>
                  <a:pt x="142" y="14"/>
                  <a:pt x="142" y="14"/>
                </a:cubicBezTo>
                <a:cubicBezTo>
                  <a:pt x="142" y="6"/>
                  <a:pt x="135" y="0"/>
                  <a:pt x="126" y="0"/>
                </a:cubicBezTo>
                <a:cubicBezTo>
                  <a:pt x="93" y="0"/>
                  <a:pt x="93" y="0"/>
                  <a:pt x="93" y="0"/>
                </a:cubicBezTo>
                <a:cubicBezTo>
                  <a:pt x="84" y="0"/>
                  <a:pt x="77" y="6"/>
                  <a:pt x="77" y="14"/>
                </a:cubicBezTo>
                <a:lnTo>
                  <a:pt x="77" y="44"/>
                </a:lnTo>
                <a:close/>
              </a:path>
            </a:pathLst>
          </a:custGeom>
          <a:solidFill>
            <a:srgbClr val="0087CD"/>
          </a:solidFill>
          <a:ln>
            <a:noFill/>
          </a:ln>
        </p:spPr>
        <p:txBody>
          <a:bodyPr vert="horz" wrap="square" lIns="91440" tIns="45720" rIns="91440" bIns="45720" numCol="1" anchor="t" anchorCtr="0" compatLnSpc="1">
            <a:prstTxWarp prst="textNoShape">
              <a:avLst/>
            </a:prstTxWarp>
          </a:bodyPr>
          <a:lstStyle/>
          <a:p>
            <a:endParaRPr lang="en-GB"/>
          </a:p>
        </p:txBody>
      </p:sp>
      <p:sp>
        <p:nvSpPr>
          <p:cNvPr id="4" name="Title 3"/>
          <p:cNvSpPr>
            <a:spLocks noGrp="1"/>
          </p:cNvSpPr>
          <p:nvPr>
            <p:ph type="title"/>
          </p:nvPr>
        </p:nvSpPr>
        <p:spPr>
          <a:xfrm>
            <a:off x="810196" y="375222"/>
            <a:ext cx="9348217" cy="1101153"/>
          </a:xfrm>
        </p:spPr>
        <p:txBody>
          <a:bodyPr>
            <a:normAutofit/>
          </a:bodyPr>
          <a:lstStyle/>
          <a:p>
            <a:r>
              <a:rPr lang="en-GB" sz="6600" dirty="0"/>
              <a:t>Contents</a:t>
            </a:r>
          </a:p>
        </p:txBody>
      </p:sp>
      <p:sp>
        <p:nvSpPr>
          <p:cNvPr id="2" name="TextBox 1">
            <a:extLst>
              <a:ext uri="{FF2B5EF4-FFF2-40B4-BE49-F238E27FC236}">
                <a16:creationId xmlns:a16="http://schemas.microsoft.com/office/drawing/2014/main" id="{B3B0E0EF-EFB3-480F-BCB2-B60F7F4B5A8C}"/>
              </a:ext>
            </a:extLst>
          </p:cNvPr>
          <p:cNvSpPr txBox="1"/>
          <p:nvPr/>
        </p:nvSpPr>
        <p:spPr>
          <a:xfrm>
            <a:off x="810195" y="1476375"/>
            <a:ext cx="9348217" cy="5078313"/>
          </a:xfrm>
          <a:prstGeom prst="rect">
            <a:avLst/>
          </a:prstGeom>
          <a:noFill/>
        </p:spPr>
        <p:txBody>
          <a:bodyPr wrap="square" rtlCol="0">
            <a:spAutoFit/>
          </a:bodyPr>
          <a:lstStyle/>
          <a:p>
            <a:pPr marL="457200" indent="-457200">
              <a:buFont typeface="Wingdings" panose="05000000000000000000" pitchFamily="2" charset="2"/>
              <a:buChar char="Ø"/>
            </a:pPr>
            <a:r>
              <a:rPr lang="en-GB" sz="3600" dirty="0"/>
              <a:t>Immunisations</a:t>
            </a:r>
          </a:p>
          <a:p>
            <a:pPr marL="457200" indent="-457200">
              <a:buFont typeface="Wingdings" panose="05000000000000000000" pitchFamily="2" charset="2"/>
              <a:buChar char="Ø"/>
            </a:pPr>
            <a:r>
              <a:rPr lang="en-GB" sz="3600" dirty="0"/>
              <a:t>Toileting and Continence </a:t>
            </a:r>
          </a:p>
          <a:p>
            <a:pPr marL="457200" indent="-457200">
              <a:buFont typeface="Wingdings" panose="05000000000000000000" pitchFamily="2" charset="2"/>
              <a:buChar char="Ø"/>
            </a:pPr>
            <a:r>
              <a:rPr lang="en-GB" sz="3600" dirty="0"/>
              <a:t>Handwashing</a:t>
            </a:r>
          </a:p>
          <a:p>
            <a:pPr marL="457200" indent="-457200">
              <a:buFont typeface="Wingdings" panose="05000000000000000000" pitchFamily="2" charset="2"/>
              <a:buChar char="Ø"/>
            </a:pPr>
            <a:r>
              <a:rPr lang="en-GB" sz="3600" dirty="0"/>
              <a:t>Healthy Eating </a:t>
            </a:r>
          </a:p>
          <a:p>
            <a:pPr marL="457200" indent="-457200">
              <a:buFont typeface="Wingdings" panose="05000000000000000000" pitchFamily="2" charset="2"/>
              <a:buChar char="Ø"/>
            </a:pPr>
            <a:r>
              <a:rPr lang="en-GB" sz="3600" dirty="0"/>
              <a:t>Speech and Language</a:t>
            </a:r>
          </a:p>
          <a:p>
            <a:pPr marL="457200" indent="-457200">
              <a:buFont typeface="Wingdings" panose="05000000000000000000" pitchFamily="2" charset="2"/>
              <a:buChar char="Ø"/>
            </a:pPr>
            <a:r>
              <a:rPr lang="en-GB" sz="3600" dirty="0"/>
              <a:t>Headlice</a:t>
            </a:r>
          </a:p>
          <a:p>
            <a:pPr marL="457200" indent="-457200">
              <a:buFont typeface="Wingdings" panose="05000000000000000000" pitchFamily="2" charset="2"/>
              <a:buChar char="Ø"/>
            </a:pPr>
            <a:r>
              <a:rPr lang="en-GB" sz="3600" dirty="0"/>
              <a:t>Dental Hygiene </a:t>
            </a:r>
          </a:p>
          <a:p>
            <a:pPr marL="457200" indent="-457200">
              <a:buFont typeface="Wingdings" panose="05000000000000000000" pitchFamily="2" charset="2"/>
              <a:buChar char="Ø"/>
            </a:pPr>
            <a:r>
              <a:rPr lang="en-GB" sz="3600" dirty="0"/>
              <a:t>NCMP, Vision and Hearing Screening (child health programme)</a:t>
            </a:r>
          </a:p>
        </p:txBody>
      </p:sp>
    </p:spTree>
    <p:extLst>
      <p:ext uri="{BB962C8B-B14F-4D97-AF65-F5344CB8AC3E}">
        <p14:creationId xmlns:p14="http://schemas.microsoft.com/office/powerpoint/2010/main" val="692947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2C63-2577-425A-8274-2A4857E4719B}"/>
              </a:ext>
            </a:extLst>
          </p:cNvPr>
          <p:cNvSpPr>
            <a:spLocks noGrp="1"/>
          </p:cNvSpPr>
          <p:nvPr>
            <p:ph type="title"/>
          </p:nvPr>
        </p:nvSpPr>
        <p:spPr/>
        <p:txBody>
          <a:bodyPr>
            <a:normAutofit fontScale="90000"/>
          </a:bodyPr>
          <a:lstStyle/>
          <a:p>
            <a:r>
              <a:rPr lang="en-GB" dirty="0"/>
              <a:t>Check your child’s immunisations are up to date</a:t>
            </a:r>
          </a:p>
        </p:txBody>
      </p:sp>
      <p:pic>
        <p:nvPicPr>
          <p:cNvPr id="4" name="Picture 3">
            <a:extLst>
              <a:ext uri="{FF2B5EF4-FFF2-40B4-BE49-F238E27FC236}">
                <a16:creationId xmlns:a16="http://schemas.microsoft.com/office/drawing/2014/main" id="{860E4A2B-542E-4991-9C22-F02482E3633B}"/>
              </a:ext>
            </a:extLst>
          </p:cNvPr>
          <p:cNvPicPr>
            <a:picLocks noChangeAspect="1"/>
          </p:cNvPicPr>
          <p:nvPr/>
        </p:nvPicPr>
        <p:blipFill>
          <a:blip r:embed="rId2"/>
          <a:stretch>
            <a:fillRect/>
          </a:stretch>
        </p:blipFill>
        <p:spPr>
          <a:xfrm>
            <a:off x="2388518" y="1077162"/>
            <a:ext cx="6191572" cy="6215285"/>
          </a:xfrm>
          <a:prstGeom prst="rect">
            <a:avLst/>
          </a:prstGeom>
        </p:spPr>
      </p:pic>
    </p:spTree>
    <p:extLst>
      <p:ext uri="{BB962C8B-B14F-4D97-AF65-F5344CB8AC3E}">
        <p14:creationId xmlns:p14="http://schemas.microsoft.com/office/powerpoint/2010/main" val="2994664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Immunisations what and when</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874" r="35181"/>
          <a:stretch/>
        </p:blipFill>
        <p:spPr>
          <a:xfrm>
            <a:off x="810196" y="1194782"/>
            <a:ext cx="4248472" cy="5419606"/>
          </a:xfrm>
          <a:prstGeom prst="rect">
            <a:avLst/>
          </a:prstGeom>
        </p:spPr>
      </p:pic>
      <p:graphicFrame>
        <p:nvGraphicFramePr>
          <p:cNvPr id="5" name="Table 4">
            <a:extLst>
              <a:ext uri="{FF2B5EF4-FFF2-40B4-BE49-F238E27FC236}">
                <a16:creationId xmlns:a16="http://schemas.microsoft.com/office/drawing/2014/main" id="{76DDF201-DA09-460C-85D5-0FEB26CC8680}"/>
              </a:ext>
            </a:extLst>
          </p:cNvPr>
          <p:cNvGraphicFramePr>
            <a:graphicFrameLocks noGrp="1"/>
          </p:cNvGraphicFramePr>
          <p:nvPr>
            <p:extLst>
              <p:ext uri="{D42A27DB-BD31-4B8C-83A1-F6EECF244321}">
                <p14:modId xmlns:p14="http://schemas.microsoft.com/office/powerpoint/2010/main" val="1090797766"/>
              </p:ext>
            </p:extLst>
          </p:nvPr>
        </p:nvGraphicFramePr>
        <p:xfrm>
          <a:off x="4554611" y="1404367"/>
          <a:ext cx="5603802" cy="3108960"/>
        </p:xfrm>
        <a:graphic>
          <a:graphicData uri="http://schemas.openxmlformats.org/drawingml/2006/table">
            <a:tbl>
              <a:tblPr/>
              <a:tblGrid>
                <a:gridCol w="2801901">
                  <a:extLst>
                    <a:ext uri="{9D8B030D-6E8A-4147-A177-3AD203B41FA5}">
                      <a16:colId xmlns:a16="http://schemas.microsoft.com/office/drawing/2014/main" val="1944492070"/>
                    </a:ext>
                  </a:extLst>
                </a:gridCol>
                <a:gridCol w="2801901">
                  <a:extLst>
                    <a:ext uri="{9D8B030D-6E8A-4147-A177-3AD203B41FA5}">
                      <a16:colId xmlns:a16="http://schemas.microsoft.com/office/drawing/2014/main" val="2258892426"/>
                    </a:ext>
                  </a:extLst>
                </a:gridCol>
              </a:tblGrid>
              <a:tr h="1514286">
                <a:tc>
                  <a:txBody>
                    <a:bodyPr/>
                    <a:lstStyle/>
                    <a:p>
                      <a:pPr algn="l" fontAlgn="t"/>
                      <a:r>
                        <a:rPr lang="en-GB" dirty="0">
                          <a:effectLst/>
                        </a:rPr>
                        <a:t>1 year</a:t>
                      </a:r>
                    </a:p>
                  </a:txBody>
                  <a:tcPr marR="228600" marT="152400" marB="152400">
                    <a:lnL>
                      <a:noFill/>
                    </a:lnL>
                    <a:lnR>
                      <a:noFill/>
                    </a:lnR>
                    <a:lnT>
                      <a:noFill/>
                    </a:lnT>
                    <a:lnB w="9525" cap="flat" cmpd="sng" algn="ctr">
                      <a:solidFill>
                        <a:srgbClr val="D8DDE0"/>
                      </a:solidFill>
                      <a:prstDash val="solid"/>
                      <a:round/>
                      <a:headEnd type="none" w="med" len="med"/>
                      <a:tailEnd type="none" w="med" len="med"/>
                    </a:lnB>
                    <a:solidFill>
                      <a:srgbClr val="FFFFFF"/>
                    </a:solidFill>
                  </a:tcPr>
                </a:tc>
                <a:tc>
                  <a:txBody>
                    <a:bodyPr/>
                    <a:lstStyle/>
                    <a:p>
                      <a:pPr algn="l" fontAlgn="t"/>
                      <a:r>
                        <a:rPr lang="en-GB" dirty="0">
                          <a:solidFill>
                            <a:srgbClr val="005EB8"/>
                          </a:solidFill>
                          <a:effectLst/>
                          <a:hlinkClick r:id="rId3"/>
                        </a:rPr>
                        <a:t>Hib/</a:t>
                      </a:r>
                      <a:r>
                        <a:rPr lang="en-GB" dirty="0" err="1">
                          <a:solidFill>
                            <a:srgbClr val="005EB8"/>
                          </a:solidFill>
                          <a:effectLst/>
                          <a:hlinkClick r:id="rId3"/>
                        </a:rPr>
                        <a:t>MenC</a:t>
                      </a:r>
                      <a:r>
                        <a:rPr lang="en-GB" dirty="0">
                          <a:effectLst/>
                        </a:rPr>
                        <a:t> (1st dose)</a:t>
                      </a:r>
                      <a:br>
                        <a:rPr lang="en-GB" dirty="0">
                          <a:effectLst/>
                        </a:rPr>
                      </a:br>
                      <a:r>
                        <a:rPr lang="en-GB" dirty="0">
                          <a:solidFill>
                            <a:srgbClr val="005EB8"/>
                          </a:solidFill>
                          <a:effectLst/>
                          <a:hlinkClick r:id="rId4"/>
                        </a:rPr>
                        <a:t>MMR</a:t>
                      </a:r>
                      <a:r>
                        <a:rPr lang="en-GB" dirty="0">
                          <a:effectLst/>
                        </a:rPr>
                        <a:t> (1st dose)</a:t>
                      </a:r>
                      <a:br>
                        <a:rPr lang="en-GB" dirty="0">
                          <a:effectLst/>
                        </a:rPr>
                      </a:br>
                      <a:r>
                        <a:rPr lang="en-GB" dirty="0">
                          <a:solidFill>
                            <a:srgbClr val="005EB8"/>
                          </a:solidFill>
                          <a:effectLst/>
                          <a:hlinkClick r:id="rId5"/>
                        </a:rPr>
                        <a:t>Pneumococcal (PCV) vaccine</a:t>
                      </a:r>
                      <a:r>
                        <a:rPr lang="en-GB" dirty="0">
                          <a:effectLst/>
                        </a:rPr>
                        <a:t> (2nd dose)</a:t>
                      </a:r>
                      <a:br>
                        <a:rPr lang="en-GB" dirty="0">
                          <a:effectLst/>
                        </a:rPr>
                      </a:br>
                      <a:r>
                        <a:rPr lang="en-GB" dirty="0" err="1">
                          <a:solidFill>
                            <a:srgbClr val="005EB8"/>
                          </a:solidFill>
                          <a:effectLst/>
                          <a:hlinkClick r:id="rId6"/>
                        </a:rPr>
                        <a:t>MenB</a:t>
                      </a:r>
                      <a:r>
                        <a:rPr lang="en-GB" dirty="0">
                          <a:effectLst/>
                        </a:rPr>
                        <a:t> (3rd dose)</a:t>
                      </a:r>
                    </a:p>
                  </a:txBody>
                  <a:tcPr marT="152400" marB="152400">
                    <a:lnL>
                      <a:noFill/>
                    </a:lnL>
                    <a:lnR>
                      <a:noFill/>
                    </a:lnR>
                    <a:lnT>
                      <a:noFill/>
                    </a:lnT>
                    <a:lnB w="9525" cap="flat" cmpd="sng" algn="ctr">
                      <a:solidFill>
                        <a:srgbClr val="D8DDE0"/>
                      </a:solidFill>
                      <a:prstDash val="solid"/>
                      <a:round/>
                      <a:headEnd type="none" w="med" len="med"/>
                      <a:tailEnd type="none" w="med" len="med"/>
                    </a:lnB>
                    <a:solidFill>
                      <a:srgbClr val="FFFFFF"/>
                    </a:solidFill>
                  </a:tcPr>
                </a:tc>
                <a:extLst>
                  <a:ext uri="{0D108BD9-81ED-4DB2-BD59-A6C34878D82A}">
                    <a16:rowId xmlns:a16="http://schemas.microsoft.com/office/drawing/2014/main" val="529146482"/>
                  </a:ext>
                </a:extLst>
              </a:tr>
              <a:tr h="523117">
                <a:tc>
                  <a:txBody>
                    <a:bodyPr/>
                    <a:lstStyle/>
                    <a:p>
                      <a:pPr algn="l" fontAlgn="t"/>
                      <a:r>
                        <a:rPr lang="en-GB">
                          <a:effectLst/>
                        </a:rPr>
                        <a:t>2 to 10 years</a:t>
                      </a:r>
                    </a:p>
                  </a:txBody>
                  <a:tcPr marR="228600"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tc>
                  <a:txBody>
                    <a:bodyPr/>
                    <a:lstStyle/>
                    <a:p>
                      <a:pPr algn="l" fontAlgn="t"/>
                      <a:r>
                        <a:rPr lang="en-GB">
                          <a:solidFill>
                            <a:srgbClr val="005EB8"/>
                          </a:solidFill>
                          <a:effectLst/>
                          <a:hlinkClick r:id="rId7"/>
                        </a:rPr>
                        <a:t>Flu vaccine</a:t>
                      </a:r>
                      <a:r>
                        <a:rPr lang="en-GB">
                          <a:effectLst/>
                        </a:rPr>
                        <a:t> (every year)</a:t>
                      </a:r>
                    </a:p>
                  </a:txBody>
                  <a:tcPr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extLst>
                  <a:ext uri="{0D108BD9-81ED-4DB2-BD59-A6C34878D82A}">
                    <a16:rowId xmlns:a16="http://schemas.microsoft.com/office/drawing/2014/main" val="1200861678"/>
                  </a:ext>
                </a:extLst>
              </a:tr>
              <a:tr h="770909">
                <a:tc>
                  <a:txBody>
                    <a:bodyPr/>
                    <a:lstStyle/>
                    <a:p>
                      <a:pPr algn="l" fontAlgn="t"/>
                      <a:r>
                        <a:rPr lang="en-GB">
                          <a:effectLst/>
                        </a:rPr>
                        <a:t>3 years and 4 months</a:t>
                      </a:r>
                    </a:p>
                  </a:txBody>
                  <a:tcPr marR="228600"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tc>
                  <a:txBody>
                    <a:bodyPr/>
                    <a:lstStyle/>
                    <a:p>
                      <a:pPr algn="l" fontAlgn="t"/>
                      <a:r>
                        <a:rPr lang="en-GB" dirty="0">
                          <a:solidFill>
                            <a:srgbClr val="005EB8"/>
                          </a:solidFill>
                          <a:effectLst/>
                          <a:hlinkClick r:id="rId4"/>
                        </a:rPr>
                        <a:t>MMR</a:t>
                      </a:r>
                      <a:r>
                        <a:rPr lang="en-GB" dirty="0">
                          <a:effectLst/>
                        </a:rPr>
                        <a:t> (2nd dose)</a:t>
                      </a:r>
                      <a:br>
                        <a:rPr lang="en-GB" dirty="0">
                          <a:effectLst/>
                        </a:rPr>
                      </a:br>
                      <a:r>
                        <a:rPr lang="en-GB" dirty="0">
                          <a:solidFill>
                            <a:srgbClr val="005EB8"/>
                          </a:solidFill>
                          <a:effectLst/>
                          <a:hlinkClick r:id="rId8"/>
                        </a:rPr>
                        <a:t>4-in-1 pre-school booster</a:t>
                      </a:r>
                      <a:endParaRPr lang="en-GB" dirty="0">
                        <a:effectLst/>
                      </a:endParaRPr>
                    </a:p>
                  </a:txBody>
                  <a:tcPr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extLst>
                  <a:ext uri="{0D108BD9-81ED-4DB2-BD59-A6C34878D82A}">
                    <a16:rowId xmlns:a16="http://schemas.microsoft.com/office/drawing/2014/main" val="1322904077"/>
                  </a:ext>
                </a:extLst>
              </a:tr>
            </a:tbl>
          </a:graphicData>
        </a:graphic>
      </p:graphicFrame>
    </p:spTree>
    <p:extLst>
      <p:ext uri="{BB962C8B-B14F-4D97-AF65-F5344CB8AC3E}">
        <p14:creationId xmlns:p14="http://schemas.microsoft.com/office/powerpoint/2010/main" val="2838542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772503-02EB-4CF7-9BEE-3F06A404D676}"/>
              </a:ext>
            </a:extLst>
          </p:cNvPr>
          <p:cNvPicPr>
            <a:picLocks noChangeAspect="1"/>
          </p:cNvPicPr>
          <p:nvPr/>
        </p:nvPicPr>
        <p:blipFill>
          <a:blip r:embed="rId2"/>
          <a:stretch>
            <a:fillRect/>
          </a:stretch>
        </p:blipFill>
        <p:spPr>
          <a:xfrm>
            <a:off x="450156" y="468263"/>
            <a:ext cx="3888432" cy="6336704"/>
          </a:xfrm>
          <a:prstGeom prst="rect">
            <a:avLst/>
          </a:prstGeom>
        </p:spPr>
      </p:pic>
      <p:pic>
        <p:nvPicPr>
          <p:cNvPr id="6" name="Picture 5">
            <a:extLst>
              <a:ext uri="{FF2B5EF4-FFF2-40B4-BE49-F238E27FC236}">
                <a16:creationId xmlns:a16="http://schemas.microsoft.com/office/drawing/2014/main" id="{9B1E9955-1EA8-4AA3-BE23-ED0FA14155BE}"/>
              </a:ext>
            </a:extLst>
          </p:cNvPr>
          <p:cNvPicPr>
            <a:picLocks noChangeAspect="1"/>
          </p:cNvPicPr>
          <p:nvPr/>
        </p:nvPicPr>
        <p:blipFill>
          <a:blip r:embed="rId3"/>
          <a:stretch>
            <a:fillRect/>
          </a:stretch>
        </p:blipFill>
        <p:spPr>
          <a:xfrm>
            <a:off x="4772968" y="468263"/>
            <a:ext cx="3888432" cy="6336704"/>
          </a:xfrm>
          <a:prstGeom prst="rect">
            <a:avLst/>
          </a:prstGeom>
        </p:spPr>
      </p:pic>
    </p:spTree>
    <p:extLst>
      <p:ext uri="{BB962C8B-B14F-4D97-AF65-F5344CB8AC3E}">
        <p14:creationId xmlns:p14="http://schemas.microsoft.com/office/powerpoint/2010/main" val="144539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FBA07-4B21-42B6-87C5-CEED2A618045}"/>
              </a:ext>
            </a:extLst>
          </p:cNvPr>
          <p:cNvSpPr>
            <a:spLocks noGrp="1"/>
          </p:cNvSpPr>
          <p:nvPr>
            <p:ph type="title"/>
          </p:nvPr>
        </p:nvSpPr>
        <p:spPr/>
        <p:txBody>
          <a:bodyPr/>
          <a:lstStyle/>
          <a:p>
            <a:pPr algn="ctr"/>
            <a:r>
              <a:rPr lang="en-GB" dirty="0"/>
              <a:t>Handwashing</a:t>
            </a:r>
          </a:p>
        </p:txBody>
      </p:sp>
      <p:pic>
        <p:nvPicPr>
          <p:cNvPr id="5" name="Picture 4">
            <a:extLst>
              <a:ext uri="{FF2B5EF4-FFF2-40B4-BE49-F238E27FC236}">
                <a16:creationId xmlns:a16="http://schemas.microsoft.com/office/drawing/2014/main" id="{2971C29C-B006-415C-8F64-026CD0B2D97F}"/>
              </a:ext>
            </a:extLst>
          </p:cNvPr>
          <p:cNvPicPr>
            <a:picLocks noChangeAspect="1"/>
          </p:cNvPicPr>
          <p:nvPr/>
        </p:nvPicPr>
        <p:blipFill>
          <a:blip r:embed="rId2"/>
          <a:stretch>
            <a:fillRect/>
          </a:stretch>
        </p:blipFill>
        <p:spPr>
          <a:xfrm rot="5400000">
            <a:off x="2785887" y="328564"/>
            <a:ext cx="5121625" cy="7561263"/>
          </a:xfrm>
          <a:prstGeom prst="rect">
            <a:avLst/>
          </a:prstGeom>
        </p:spPr>
      </p:pic>
    </p:spTree>
    <p:extLst>
      <p:ext uri="{BB962C8B-B14F-4D97-AF65-F5344CB8AC3E}">
        <p14:creationId xmlns:p14="http://schemas.microsoft.com/office/powerpoint/2010/main" val="740927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C6EFE-AB38-4C47-AEF8-49BB609318B6}"/>
              </a:ext>
            </a:extLst>
          </p:cNvPr>
          <p:cNvSpPr>
            <a:spLocks noGrp="1"/>
          </p:cNvSpPr>
          <p:nvPr>
            <p:ph type="title"/>
          </p:nvPr>
        </p:nvSpPr>
        <p:spPr/>
        <p:txBody>
          <a:bodyPr/>
          <a:lstStyle/>
          <a:p>
            <a:endParaRPr lang="en-GB" dirty="0"/>
          </a:p>
        </p:txBody>
      </p:sp>
      <p:pic>
        <p:nvPicPr>
          <p:cNvPr id="4" name="Picture 3">
            <a:extLst>
              <a:ext uri="{FF2B5EF4-FFF2-40B4-BE49-F238E27FC236}">
                <a16:creationId xmlns:a16="http://schemas.microsoft.com/office/drawing/2014/main" id="{57833E7D-5562-4017-8F4C-C93ABEACD971}"/>
              </a:ext>
            </a:extLst>
          </p:cNvPr>
          <p:cNvPicPr>
            <a:picLocks noChangeAspect="1"/>
          </p:cNvPicPr>
          <p:nvPr/>
        </p:nvPicPr>
        <p:blipFill>
          <a:blip r:embed="rId2"/>
          <a:stretch>
            <a:fillRect/>
          </a:stretch>
        </p:blipFill>
        <p:spPr>
          <a:xfrm>
            <a:off x="1096742" y="612279"/>
            <a:ext cx="7922366" cy="5519670"/>
          </a:xfrm>
          <a:prstGeom prst="rect">
            <a:avLst/>
          </a:prstGeom>
        </p:spPr>
      </p:pic>
      <p:sp>
        <p:nvSpPr>
          <p:cNvPr id="3" name="TextBox 2">
            <a:extLst>
              <a:ext uri="{FF2B5EF4-FFF2-40B4-BE49-F238E27FC236}">
                <a16:creationId xmlns:a16="http://schemas.microsoft.com/office/drawing/2014/main" id="{9151D5AB-4050-458E-2B39-E4581C8DE249}"/>
              </a:ext>
            </a:extLst>
          </p:cNvPr>
          <p:cNvSpPr txBox="1"/>
          <p:nvPr/>
        </p:nvSpPr>
        <p:spPr>
          <a:xfrm>
            <a:off x="738188" y="6444927"/>
            <a:ext cx="8858470" cy="400110"/>
          </a:xfrm>
          <a:prstGeom prst="rect">
            <a:avLst/>
          </a:prstGeom>
          <a:noFill/>
        </p:spPr>
        <p:txBody>
          <a:bodyPr wrap="square" rtlCol="0">
            <a:spAutoFit/>
          </a:bodyPr>
          <a:lstStyle/>
          <a:p>
            <a:r>
              <a:rPr lang="en-GB" dirty="0">
                <a:hlinkClick r:id="rId3"/>
              </a:rPr>
              <a:t>https://www.nhs.uk/healthier-families/</a:t>
            </a:r>
            <a:endParaRPr lang="en-GB" dirty="0"/>
          </a:p>
        </p:txBody>
      </p:sp>
    </p:spTree>
    <p:extLst>
      <p:ext uri="{BB962C8B-B14F-4D97-AF65-F5344CB8AC3E}">
        <p14:creationId xmlns:p14="http://schemas.microsoft.com/office/powerpoint/2010/main" val="80156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AD6ED-BB56-454B-AEAB-E7947D88B916}"/>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9A189326-B670-489E-9C3A-4ABE6942474E}"/>
              </a:ext>
            </a:extLst>
          </p:cNvPr>
          <p:cNvPicPr>
            <a:picLocks noChangeAspect="1"/>
          </p:cNvPicPr>
          <p:nvPr/>
        </p:nvPicPr>
        <p:blipFill>
          <a:blip r:embed="rId2"/>
          <a:stretch>
            <a:fillRect/>
          </a:stretch>
        </p:blipFill>
        <p:spPr>
          <a:xfrm>
            <a:off x="69850" y="65881"/>
            <a:ext cx="10553700" cy="7429500"/>
          </a:xfrm>
          <a:prstGeom prst="rect">
            <a:avLst/>
          </a:prstGeom>
        </p:spPr>
      </p:pic>
    </p:spTree>
    <p:extLst>
      <p:ext uri="{BB962C8B-B14F-4D97-AF65-F5344CB8AC3E}">
        <p14:creationId xmlns:p14="http://schemas.microsoft.com/office/powerpoint/2010/main" val="884612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57CB9-C61C-4216-966C-0DA2FE58DF79}"/>
              </a:ext>
            </a:extLst>
          </p:cNvPr>
          <p:cNvSpPr>
            <a:spLocks noGrp="1"/>
          </p:cNvSpPr>
          <p:nvPr>
            <p:ph type="title"/>
          </p:nvPr>
        </p:nvSpPr>
        <p:spPr/>
        <p:txBody>
          <a:bodyPr/>
          <a:lstStyle/>
          <a:p>
            <a:endParaRPr lang="en-GB" dirty="0"/>
          </a:p>
        </p:txBody>
      </p:sp>
      <p:pic>
        <p:nvPicPr>
          <p:cNvPr id="6" name="Picture 5">
            <a:extLst>
              <a:ext uri="{FF2B5EF4-FFF2-40B4-BE49-F238E27FC236}">
                <a16:creationId xmlns:a16="http://schemas.microsoft.com/office/drawing/2014/main" id="{29CEA6F1-2431-20B4-3598-B8CA4F73B083}"/>
              </a:ext>
            </a:extLst>
          </p:cNvPr>
          <p:cNvPicPr>
            <a:picLocks noChangeAspect="1"/>
          </p:cNvPicPr>
          <p:nvPr/>
        </p:nvPicPr>
        <p:blipFill rotWithShape="1">
          <a:blip r:embed="rId2"/>
          <a:srcRect l="10270" t="16464" r="28273" b="6886"/>
          <a:stretch/>
        </p:blipFill>
        <p:spPr>
          <a:xfrm>
            <a:off x="522164" y="195517"/>
            <a:ext cx="9721080" cy="6715777"/>
          </a:xfrm>
          <a:prstGeom prst="rect">
            <a:avLst/>
          </a:prstGeom>
        </p:spPr>
      </p:pic>
    </p:spTree>
    <p:extLst>
      <p:ext uri="{BB962C8B-B14F-4D97-AF65-F5344CB8AC3E}">
        <p14:creationId xmlns:p14="http://schemas.microsoft.com/office/powerpoint/2010/main" val="1988245959"/>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1153</TotalTime>
  <Words>301</Words>
  <Application>Microsoft Office PowerPoint</Application>
  <PresentationFormat>Custom</PresentationFormat>
  <Paragraphs>40</Paragraphs>
  <Slides>14</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Verdana</vt:lpstr>
      <vt:lpstr>Wingdings</vt:lpstr>
      <vt:lpstr>Blank</vt:lpstr>
      <vt:lpstr>1_Custom Design</vt:lpstr>
      <vt:lpstr>2_Custom Design</vt:lpstr>
      <vt:lpstr>PowerPoint Presentation</vt:lpstr>
      <vt:lpstr>Contents</vt:lpstr>
      <vt:lpstr>Check your child’s immunisations are up to date</vt:lpstr>
      <vt:lpstr>Immunisations what and when</vt:lpstr>
      <vt:lpstr>PowerPoint Presentation</vt:lpstr>
      <vt:lpstr>Handwashing</vt:lpstr>
      <vt:lpstr>PowerPoint Presentation</vt:lpstr>
      <vt:lpstr>PowerPoint Presentation</vt:lpstr>
      <vt:lpstr>PowerPoint Presentation</vt:lpstr>
      <vt:lpstr>PowerPoint Presentation</vt:lpstr>
      <vt:lpstr>Child Health Programme</vt:lpstr>
      <vt:lpstr>You can use the Child Health Checklist to assist you to Identify areas where you may need advice or support from the School Nursing Team. - Complete the Checklist - Identify areas you may need support - Contact School Nursing Team with your details -Email: coco.childrenscmc@nhs.net. The School Nursing team will then be in contact to arrange an appointment for a full Health Assessment.       we offer a comprehensive Health Assessment.   </vt:lpstr>
      <vt:lpstr>PowerPoint Presentation</vt:lpstr>
      <vt:lpstr>If you have any health concerns about your child you can contact us via the Health Visitor and School Nurse advice line or the Early Help Hub  Health Visitor and School Nurse Advice Line Tel:  01872 322779 Monday to Friday 9am-5pm. If the line is busy you will be able to leave a message and you will receive a call back. Email: hvsnadvice@cornwall.gov.uk  https://www.cornwall.gov.uk/schoolnursing Early Help Hub Tel: 01872 322277 Monday – Thursday 8:45am – 5:15pm Friday 8:45am – 4:45pm Closed on Bank Holidays.  Email: earlyhelphub@cornwall.gov.uk </vt:lpstr>
    </vt:vector>
  </TitlesOfParts>
  <Company>Cornwall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Dave</dc:creator>
  <cp:lastModifiedBy>Viv Horne</cp:lastModifiedBy>
  <cp:revision>28</cp:revision>
  <dcterms:created xsi:type="dcterms:W3CDTF">2018-09-21T12:49:40Z</dcterms:created>
  <dcterms:modified xsi:type="dcterms:W3CDTF">2023-06-15T15:09:31Z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e4c20f-5817-432f-84ac-80a373257ed1_Enabled">
    <vt:lpwstr>true</vt:lpwstr>
  </property>
  <property fmtid="{D5CDD505-2E9C-101B-9397-08002B2CF9AE}" pid="3" name="MSIP_Label_bee4c20f-5817-432f-84ac-80a373257ed1_SetDate">
    <vt:lpwstr>2023-06-07T08:22:38Z</vt:lpwstr>
  </property>
  <property fmtid="{D5CDD505-2E9C-101B-9397-08002B2CF9AE}" pid="4" name="MSIP_Label_bee4c20f-5817-432f-84ac-80a373257ed1_Method">
    <vt:lpwstr>Privileged</vt:lpwstr>
  </property>
  <property fmtid="{D5CDD505-2E9C-101B-9397-08002B2CF9AE}" pid="5" name="MSIP_Label_bee4c20f-5817-432f-84ac-80a373257ed1_Name">
    <vt:lpwstr>bee4c20f-5817-432f-84ac-80a373257ed1</vt:lpwstr>
  </property>
  <property fmtid="{D5CDD505-2E9C-101B-9397-08002B2CF9AE}" pid="6" name="MSIP_Label_bee4c20f-5817-432f-84ac-80a373257ed1_SiteId">
    <vt:lpwstr>efaa16aa-d1de-4d58-ba2e-2833fdfdd29f</vt:lpwstr>
  </property>
  <property fmtid="{D5CDD505-2E9C-101B-9397-08002B2CF9AE}" pid="7" name="MSIP_Label_bee4c20f-5817-432f-84ac-80a373257ed1_ActionId">
    <vt:lpwstr>507b9d5c-ce61-4813-8884-b7ae22a8c00e</vt:lpwstr>
  </property>
  <property fmtid="{D5CDD505-2E9C-101B-9397-08002B2CF9AE}" pid="8" name="MSIP_Label_bee4c20f-5817-432f-84ac-80a373257ed1_ContentBits">
    <vt:lpwstr>1</vt:lpwstr>
  </property>
</Properties>
</file>