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8" r:id="rId1"/>
  </p:sldMasterIdLst>
  <p:notesMasterIdLst>
    <p:notesMasterId r:id="rId25"/>
  </p:notesMasterIdLst>
  <p:sldIdLst>
    <p:sldId id="259" r:id="rId2"/>
    <p:sldId id="260"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3" r:id="rId23"/>
    <p:sldId id="286" r:id="rId24"/>
  </p:sldIdLst>
  <p:sldSz cx="9144000" cy="5143500" type="screen16x9"/>
  <p:notesSz cx="6858000" cy="9144000"/>
  <p:embeddedFontLst>
    <p:embeddedFont>
      <p:font typeface="Nunito" panose="020B0604020202020204" charset="0"/>
      <p:regular r:id="rId26"/>
      <p:bold r:id="rId27"/>
      <p:italic r:id="rId28"/>
      <p:boldItalic r:id="rId29"/>
    </p:embeddedFont>
    <p:embeddedFont>
      <p:font typeface="Cambria Math" panose="02040503050406030204" pitchFamily="18" charset="0"/>
      <p:regular r:id="rId30"/>
    </p:embeddedFont>
    <p:embeddedFont>
      <p:font typeface="Trebuchet MS" panose="020B0603020202020204" pitchFamily="34" charset="0"/>
      <p:regular r:id="rId31"/>
      <p:bold r:id="rId32"/>
      <p:italic r:id="rId33"/>
      <p:boldItalic r:id="rId34"/>
    </p:embeddedFont>
    <p:embeddedFont>
      <p:font typeface="Wingdings 3" panose="05040102010807070707" pitchFamily="18" charset="2"/>
      <p:regular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371" autoAdjust="0"/>
  </p:normalViewPr>
  <p:slideViewPr>
    <p:cSldViewPr snapToGrid="0">
      <p:cViewPr varScale="1">
        <p:scale>
          <a:sx n="81" d="100"/>
          <a:sy n="81" d="100"/>
        </p:scale>
        <p:origin x="46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there are no science assessments this academic year (including sampling tests). </a:t>
            </a:r>
          </a:p>
        </p:txBody>
      </p:sp>
    </p:spTree>
    <p:extLst>
      <p:ext uri="{BB962C8B-B14F-4D97-AF65-F5344CB8AC3E}">
        <p14:creationId xmlns:p14="http://schemas.microsoft.com/office/powerpoint/2010/main" val="1678251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This question is based on the whole text (2 pages). </a:t>
            </a:r>
          </a:p>
        </p:txBody>
      </p:sp>
    </p:spTree>
    <p:extLst>
      <p:ext uri="{BB962C8B-B14F-4D97-AF65-F5344CB8AC3E}">
        <p14:creationId xmlns:p14="http://schemas.microsoft.com/office/powerpoint/2010/main" val="1284816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Identify that there are some questions that have 2 marks and some that have 1. If the answer to this question is wrong, children could still get a mark for a correct method containing an error. </a:t>
            </a:r>
          </a:p>
        </p:txBody>
      </p:sp>
    </p:spTree>
    <p:extLst>
      <p:ext uri="{BB962C8B-B14F-4D97-AF65-F5344CB8AC3E}">
        <p14:creationId xmlns:p14="http://schemas.microsoft.com/office/powerpoint/2010/main" val="2354237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 (e.g. for question 11, 20 + 2 would not be accepted as a correct answer).</a:t>
            </a:r>
          </a:p>
        </p:txBody>
      </p:sp>
    </p:spTree>
    <p:extLst>
      <p:ext uri="{BB962C8B-B14F-4D97-AF65-F5344CB8AC3E}">
        <p14:creationId xmlns:p14="http://schemas.microsoft.com/office/powerpoint/2010/main" val="2572046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Maths Paper 1 (Arithmetic)</a:t>
            </a:r>
          </a:p>
        </p:txBody>
      </p:sp>
    </p:spTree>
    <p:extLst>
      <p:ext uri="{BB962C8B-B14F-4D97-AF65-F5344CB8AC3E}">
        <p14:creationId xmlns:p14="http://schemas.microsoft.com/office/powerpoint/2010/main" val="2266761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This question is an example where pupils will need to justify their answer. </a:t>
            </a:r>
          </a:p>
        </p:txBody>
      </p:sp>
    </p:spTree>
    <p:extLst>
      <p:ext uri="{BB962C8B-B14F-4D97-AF65-F5344CB8AC3E}">
        <p14:creationId xmlns:p14="http://schemas.microsoft.com/office/powerpoint/2010/main" val="218259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 9: Pictograms are part of the Year 3/ 4 curriculum.</a:t>
            </a:r>
          </a:p>
          <a:p>
            <a:pPr marL="158750" indent="0">
              <a:buNone/>
            </a:pPr>
            <a:r>
              <a:rPr lang="en-GB" dirty="0"/>
              <a:t>Question 15: This show that children will need to know how to convert but they do not need to remember the conversion fact.</a:t>
            </a:r>
          </a:p>
        </p:txBody>
      </p:sp>
    </p:spTree>
    <p:extLst>
      <p:ext uri="{BB962C8B-B14F-4D97-AF65-F5344CB8AC3E}">
        <p14:creationId xmlns:p14="http://schemas.microsoft.com/office/powerpoint/2010/main" val="4212818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For questions 8 and 34, there are various correct answers. </a:t>
            </a:r>
          </a:p>
        </p:txBody>
      </p:sp>
    </p:spTree>
    <p:extLst>
      <p:ext uri="{BB962C8B-B14F-4D97-AF65-F5344CB8AC3E}">
        <p14:creationId xmlns:p14="http://schemas.microsoft.com/office/powerpoint/2010/main" val="3376840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a spelling script that accompanies this. Example:</a:t>
            </a:r>
          </a:p>
          <a:p>
            <a:pPr marL="158750" indent="0">
              <a:buNone/>
            </a:pPr>
            <a:r>
              <a:rPr lang="en-GB" dirty="0"/>
              <a:t>The word is creature. The dragon is an imaginary creature. The word is creature. </a:t>
            </a:r>
          </a:p>
        </p:txBody>
      </p:sp>
    </p:spTree>
    <p:extLst>
      <p:ext uri="{BB962C8B-B14F-4D97-AF65-F5344CB8AC3E}">
        <p14:creationId xmlns:p14="http://schemas.microsoft.com/office/powerpoint/2010/main" val="3084230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058628416"/>
      </p:ext>
    </p:extLst>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386214932"/>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350" dirty="0">
              <a:solidFill>
                <a:schemeClr val="accent1">
                  <a:lumMod val="60000"/>
                  <a:lumOff val="40000"/>
                </a:schemeClr>
              </a:solidFill>
              <a:latin typeface="Arial"/>
            </a:endParaRPr>
          </a:p>
        </p:txBody>
      </p:sp>
    </p:spTree>
    <p:extLst>
      <p:ext uri="{BB962C8B-B14F-4D97-AF65-F5344CB8AC3E}">
        <p14:creationId xmlns:p14="http://schemas.microsoft.com/office/powerpoint/2010/main" val="344416785"/>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287616753"/>
      </p:ext>
    </p:extLst>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79081657"/>
      </p:ext>
    </p:extLst>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484674436"/>
      </p:ext>
    </p:extLst>
  </p:cSld>
  <p:clrMapOvr>
    <a:masterClrMapping/>
  </p:clrMapOvr>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25009862"/>
      </p:ext>
    </p:extLst>
  </p:cSld>
  <p:clrMapOvr>
    <a:masterClrMapping/>
  </p:clrMapOvr>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222408379"/>
      </p:ext>
    </p:extLst>
  </p:cSld>
  <p:clrMapOvr>
    <a:masterClrMapping/>
  </p:clrMapOvr>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75470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638586579"/>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426121500"/>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354441594"/>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59671217"/>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011376613"/>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679264629"/>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smtClean="0"/>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577673514"/>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890592397"/>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smtClean="0"/>
              <a:pPr/>
              <a:t>2/4/2024</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89077064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6" r:id="rId17"/>
  </p:sldLayoutIdLst>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hf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Monday </a:t>
            </a:r>
            <a:r>
              <a:rPr lang="en-GB" dirty="0" smtClean="0">
                <a:solidFill>
                  <a:srgbClr val="283593"/>
                </a:solidFill>
              </a:rPr>
              <a:t>13</a:t>
            </a:r>
            <a:r>
              <a:rPr lang="en-GB" baseline="30000" dirty="0" smtClean="0">
                <a:solidFill>
                  <a:srgbClr val="283593"/>
                </a:solidFill>
              </a:rPr>
              <a:t>th</a:t>
            </a:r>
            <a:r>
              <a:rPr lang="en-GB" dirty="0" smtClean="0">
                <a:solidFill>
                  <a:srgbClr val="283593"/>
                </a:solidFill>
              </a:rPr>
              <a:t> May </a:t>
            </a:r>
            <a:r>
              <a:rPr lang="en-GB" dirty="0"/>
              <a:t>ending on </a:t>
            </a:r>
            <a:r>
              <a:rPr lang="en-GB" dirty="0">
                <a:solidFill>
                  <a:srgbClr val="283593"/>
                </a:solidFill>
              </a:rPr>
              <a:t>Thursday </a:t>
            </a:r>
            <a:r>
              <a:rPr lang="en-GB" dirty="0" smtClean="0">
                <a:solidFill>
                  <a:srgbClr val="283593"/>
                </a:solidFill>
              </a:rPr>
              <a:t>16th </a:t>
            </a:r>
            <a:r>
              <a:rPr lang="en-GB" dirty="0">
                <a:solidFill>
                  <a:srgbClr val="283593"/>
                </a:solidFill>
              </a:rPr>
              <a:t>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smtClean="0">
                <a:ln>
                  <a:noFill/>
                </a:ln>
                <a:solidFill>
                  <a:srgbClr val="000000"/>
                </a:solidFill>
                <a:effectLst/>
                <a:uLnTx/>
                <a:uFillTx/>
                <a:latin typeface="Arial"/>
                <a:sym typeface="Nunito"/>
              </a:rPr>
              <a:t>Writing </a:t>
            </a:r>
            <a:r>
              <a:rPr kumimoji="0" lang="en-GB" sz="1600" b="0" i="0" u="none" strike="noStrike" kern="0" cap="none" spc="0" normalizeH="0" baseline="0" noProof="0" dirty="0">
                <a:ln>
                  <a:noFill/>
                </a:ln>
                <a:solidFill>
                  <a:srgbClr val="000000"/>
                </a:solidFill>
                <a:effectLst/>
                <a:uLnTx/>
                <a:uFillTx/>
                <a:latin typeface="Arial"/>
                <a:sym typeface="Nunito"/>
              </a:rPr>
              <a:t>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1</a:t>
            </a:fld>
            <a:endParaRPr lang="en"/>
          </a:p>
        </p:txBody>
      </p:sp>
      <p:pic>
        <p:nvPicPr>
          <p:cNvPr id="5" name="Picture 4"/>
          <p:cNvPicPr>
            <a:picLocks noChangeAspect="1"/>
          </p:cNvPicPr>
          <p:nvPr/>
        </p:nvPicPr>
        <p:blipFill>
          <a:blip r:embed="rId3"/>
          <a:stretch>
            <a:fillRect/>
          </a:stretch>
        </p:blipFill>
        <p:spPr>
          <a:xfrm>
            <a:off x="1325029" y="2424842"/>
            <a:ext cx="6134100" cy="2238375"/>
          </a:xfrm>
          <a:prstGeom prst="rect">
            <a:avLst/>
          </a:prstGeom>
        </p:spPr>
      </p:pic>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999291"/>
          </a:xfrm>
        </p:spPr>
        <p:txBody>
          <a:bodyPr/>
          <a:lstStyle/>
          <a:p>
            <a:pPr marL="114300" indent="0">
              <a:buNone/>
            </a:pPr>
            <a:r>
              <a:rPr lang="en-GB" dirty="0"/>
              <a:t>Example questions:</a:t>
            </a:r>
          </a:p>
          <a:p>
            <a:pPr marL="114300" indent="0">
              <a:buNone/>
            </a:pPr>
            <a:r>
              <a:rPr lang="en-GB" dirty="0"/>
              <a:t>Based on text 2: Fact Sheet: About Bumblebees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pic>
        <p:nvPicPr>
          <p:cNvPr id="11" name="Picture 10">
            <a:extLst>
              <a:ext uri="{FF2B5EF4-FFF2-40B4-BE49-F238E27FC236}">
                <a16:creationId xmlns:a16="http://schemas.microsoft.com/office/drawing/2014/main" id="{0AEAC541-8DD0-4DF2-B13E-F7FB96914FA3}"/>
              </a:ext>
            </a:extLst>
          </p:cNvPr>
          <p:cNvPicPr>
            <a:picLocks noChangeAspect="1"/>
          </p:cNvPicPr>
          <p:nvPr/>
        </p:nvPicPr>
        <p:blipFill>
          <a:blip r:embed="rId3"/>
          <a:stretch>
            <a:fillRect/>
          </a:stretch>
        </p:blipFill>
        <p:spPr>
          <a:xfrm>
            <a:off x="4478150" y="609896"/>
            <a:ext cx="4470400" cy="1258099"/>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A82127C-D87D-49C4-9791-6FE55980637C}"/>
              </a:ext>
            </a:extLst>
          </p:cNvPr>
          <p:cNvPicPr>
            <a:picLocks noChangeAspect="1"/>
          </p:cNvPicPr>
          <p:nvPr/>
        </p:nvPicPr>
        <p:blipFill>
          <a:blip r:embed="rId4"/>
          <a:stretch>
            <a:fillRect/>
          </a:stretch>
        </p:blipFill>
        <p:spPr>
          <a:xfrm>
            <a:off x="5018538" y="2804730"/>
            <a:ext cx="3719912" cy="213152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7C3F3118-DCF6-4D91-8E63-3821B653E476}"/>
              </a:ext>
            </a:extLst>
          </p:cNvPr>
          <p:cNvPicPr>
            <a:picLocks noChangeAspect="1"/>
          </p:cNvPicPr>
          <p:nvPr/>
        </p:nvPicPr>
        <p:blipFill>
          <a:blip r:embed="rId5"/>
          <a:stretch>
            <a:fillRect/>
          </a:stretch>
        </p:blipFill>
        <p:spPr>
          <a:xfrm>
            <a:off x="405550" y="1765349"/>
            <a:ext cx="4642594" cy="10931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Based on text 3: Music Box</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11" name="Picture 10">
            <a:extLst>
              <a:ext uri="{FF2B5EF4-FFF2-40B4-BE49-F238E27FC236}">
                <a16:creationId xmlns:a16="http://schemas.microsoft.com/office/drawing/2014/main" id="{6C73481A-B4AB-4202-BB10-6175F11BC708}"/>
              </a:ext>
            </a:extLst>
          </p:cNvPr>
          <p:cNvPicPr>
            <a:picLocks noChangeAspect="1"/>
          </p:cNvPicPr>
          <p:nvPr/>
        </p:nvPicPr>
        <p:blipFill>
          <a:blip r:embed="rId3"/>
          <a:stretch>
            <a:fillRect/>
          </a:stretch>
        </p:blipFill>
        <p:spPr>
          <a:xfrm>
            <a:off x="4826412" y="1199340"/>
            <a:ext cx="4005888" cy="3416300"/>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32C3E224-F527-4E09-9EEC-7AA1AF0EC2E3}"/>
              </a:ext>
            </a:extLst>
          </p:cNvPr>
          <p:cNvPicPr>
            <a:picLocks noChangeAspect="1"/>
          </p:cNvPicPr>
          <p:nvPr/>
        </p:nvPicPr>
        <p:blipFill>
          <a:blip r:embed="rId4"/>
          <a:stretch>
            <a:fillRect/>
          </a:stretch>
        </p:blipFill>
        <p:spPr>
          <a:xfrm>
            <a:off x="444627" y="1368084"/>
            <a:ext cx="4005888" cy="307881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68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14300" indent="0">
              <a:buNone/>
            </a:pPr>
            <a:r>
              <a:rPr lang="en-GB" dirty="0"/>
              <a:t>Since the current testing formation for the SATs began in 2016, there has been a tendency for three types of questions to be the most popular. </a:t>
            </a:r>
          </a:p>
          <a:p>
            <a:pPr marL="114300" indent="0">
              <a:buNone/>
            </a:pPr>
            <a:endParaRPr lang="en-GB" dirty="0"/>
          </a:p>
          <a:p>
            <a:pPr marL="114300" indent="0">
              <a:buNone/>
            </a:pPr>
            <a:r>
              <a:rPr lang="en-GB" dirty="0"/>
              <a:t>In the 2019 Reading SATs paper,</a:t>
            </a:r>
          </a:p>
          <a:p>
            <a:r>
              <a:rPr lang="en-GB" dirty="0">
                <a:solidFill>
                  <a:srgbClr val="283593"/>
                </a:solidFill>
              </a:rPr>
              <a:t>12% of marks could </a:t>
            </a:r>
            <a:r>
              <a:rPr lang="en-GB">
                <a:solidFill>
                  <a:srgbClr val="283593"/>
                </a:solidFill>
              </a:rPr>
              <a:t>be gained </a:t>
            </a:r>
            <a:r>
              <a:rPr lang="en-GB" dirty="0">
                <a:solidFill>
                  <a:srgbClr val="283593"/>
                </a:solidFill>
              </a:rPr>
              <a:t>from answering questions involving giving and explaining the meaning of words in context;</a:t>
            </a:r>
          </a:p>
          <a:p>
            <a:r>
              <a:rPr lang="en-GB" dirty="0">
                <a:solidFill>
                  <a:srgbClr val="283593"/>
                </a:solidFill>
              </a:rPr>
              <a:t>42% of marks could be gained from answering questions involving </a:t>
            </a:r>
            <a:r>
              <a:rPr lang="en-US" dirty="0">
                <a:solidFill>
                  <a:srgbClr val="283593"/>
                </a:solidFill>
              </a:rPr>
              <a:t>retrieving and recording information or identifying key details from a text;</a:t>
            </a:r>
          </a:p>
          <a:p>
            <a:r>
              <a:rPr lang="en-GB" dirty="0">
                <a:solidFill>
                  <a:srgbClr val="283593"/>
                </a:solidFill>
              </a:rPr>
              <a:t>36% of marks could be gained from answering questions involving making inferences from a text and justifying inferences with text evidence. </a:t>
            </a:r>
          </a:p>
          <a:p>
            <a:pPr marL="114300" indent="0">
              <a:buNone/>
            </a:pPr>
            <a:endParaRPr lang="en-GB" dirty="0"/>
          </a:p>
          <a:p>
            <a:pPr marL="114300" indent="0">
              <a:buNone/>
            </a:pPr>
            <a:r>
              <a:rPr lang="en-GB" dirty="0"/>
              <a:t>When reading with your child at home try focusing on these types of questions. </a:t>
            </a:r>
          </a:p>
          <a:p>
            <a:endParaRPr lang="en-GB" dirty="0"/>
          </a:p>
        </p:txBody>
      </p:sp>
      <p:sp>
        <p:nvSpPr>
          <p:cNvPr id="4" name="Slide Number Placeholder 3">
            <a:extLst>
              <a:ext uri="{FF2B5EF4-FFF2-40B4-BE49-F238E27FC236}">
                <a16:creationId xmlns:a16="http://schemas.microsoft.com/office/drawing/2014/main" id="{474889D6-6DFE-402C-9D18-81D5ED767394}"/>
              </a:ext>
            </a:extLst>
          </p:cNvPr>
          <p:cNvSpPr>
            <a:spLocks noGrp="1"/>
          </p:cNvSpPr>
          <p:nvPr>
            <p:ph type="sldNum" idx="12"/>
          </p:nvPr>
        </p:nvSpPr>
        <p:spPr/>
        <p:txBody>
          <a:bodyPr/>
          <a:lstStyle/>
          <a:p>
            <a:fld id="{00000000-1234-1234-1234-123412341234}" type="slidenum">
              <a:rPr lang="en" smtClean="0"/>
              <a:pPr/>
              <a:t>12</a:t>
            </a:fld>
            <a:endParaRPr lang="en"/>
          </a:p>
        </p:txBody>
      </p:sp>
    </p:spTree>
    <p:extLst>
      <p:ext uri="{BB962C8B-B14F-4D97-AF65-F5344CB8AC3E}">
        <p14:creationId xmlns:p14="http://schemas.microsoft.com/office/powerpoint/2010/main" val="1243668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Wednesday </a:t>
            </a:r>
            <a:r>
              <a:rPr lang="en-GB" dirty="0" smtClean="0"/>
              <a:t>15</a:t>
            </a:r>
            <a:r>
              <a:rPr lang="en-GB" baseline="30000" dirty="0" smtClean="0"/>
              <a:t>th</a:t>
            </a:r>
            <a:r>
              <a:rPr lang="en-GB" dirty="0" smtClean="0"/>
              <a:t> </a:t>
            </a:r>
            <a:r>
              <a:rPr lang="en-GB" dirty="0"/>
              <a:t>May and Thursday </a:t>
            </a:r>
            <a:r>
              <a:rPr lang="en-GB" dirty="0" smtClean="0"/>
              <a:t>16</a:t>
            </a:r>
            <a:r>
              <a:rPr lang="en-GB" baseline="30000" dirty="0" smtClean="0"/>
              <a:t>th</a:t>
            </a:r>
            <a:r>
              <a:rPr lang="en-GB" dirty="0" smtClean="0"/>
              <a:t> </a:t>
            </a:r>
            <a:r>
              <a:rPr lang="en-GB" dirty="0"/>
              <a:t>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Wednesday </a:t>
            </a:r>
            <a:r>
              <a:rPr lang="en-GB" dirty="0" smtClean="0"/>
              <a:t>15</a:t>
            </a:r>
            <a:r>
              <a:rPr lang="en-GB" baseline="30000" dirty="0" smtClean="0"/>
              <a:t>th</a:t>
            </a:r>
            <a:r>
              <a:rPr lang="en-GB" dirty="0" smtClean="0"/>
              <a:t> </a:t>
            </a:r>
            <a:r>
              <a:rPr lang="en-GB" dirty="0"/>
              <a:t>May</a:t>
            </a:r>
          </a:p>
          <a:p>
            <a:endParaRPr lang="en-GB" dirty="0"/>
          </a:p>
          <a:p>
            <a:r>
              <a:rPr lang="en-GB" dirty="0"/>
              <a:t>Paper 2: Reasoning (40 minutes) – Wednesday </a:t>
            </a:r>
            <a:r>
              <a:rPr lang="en-GB" dirty="0" smtClean="0"/>
              <a:t>15</a:t>
            </a:r>
            <a:r>
              <a:rPr lang="en-GB" baseline="30000" dirty="0" smtClean="0"/>
              <a:t>th</a:t>
            </a:r>
            <a:r>
              <a:rPr lang="en-GB" dirty="0" smtClean="0"/>
              <a:t> </a:t>
            </a:r>
            <a:r>
              <a:rPr lang="en-GB" dirty="0"/>
              <a:t>May</a:t>
            </a:r>
          </a:p>
          <a:p>
            <a:endParaRPr lang="en-GB" dirty="0"/>
          </a:p>
          <a:p>
            <a:r>
              <a:rPr lang="en-GB" dirty="0"/>
              <a:t>Paper 3: Reasoning (40 minutes) – Thursday </a:t>
            </a:r>
            <a:r>
              <a:rPr lang="en-GB" dirty="0" smtClean="0"/>
              <a:t>16</a:t>
            </a:r>
            <a:r>
              <a:rPr lang="en-GB" baseline="30000" dirty="0" smtClean="0"/>
              <a:t>th</a:t>
            </a:r>
            <a:r>
              <a:rPr lang="en-GB" dirty="0" smtClean="0"/>
              <a:t> </a:t>
            </a:r>
            <a:r>
              <a:rPr lang="en-GB" dirty="0"/>
              <a:t>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13</a:t>
            </a:fld>
            <a:endParaRPr lang="en"/>
          </a:p>
        </p:txBody>
      </p:sp>
    </p:spTree>
    <p:extLst>
      <p:ext uri="{BB962C8B-B14F-4D97-AF65-F5344CB8AC3E}">
        <p14:creationId xmlns:p14="http://schemas.microsoft.com/office/powerpoint/2010/main" val="2975852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a:t>
            </a:r>
            <a:r>
              <a:rPr lang="en-GB" dirty="0"/>
              <a:t>. </a:t>
            </a:r>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14</a:t>
            </a:fld>
            <a:endParaRPr lang="en"/>
          </a:p>
        </p:txBody>
      </p:sp>
      <p:pic>
        <p:nvPicPr>
          <p:cNvPr id="6" name="Picture 5">
            <a:extLst>
              <a:ext uri="{FF2B5EF4-FFF2-40B4-BE49-F238E27FC236}">
                <a16:creationId xmlns:a16="http://schemas.microsoft.com/office/drawing/2014/main" id="{BC94F2D9-973C-494A-90AA-48A51B6A6BD4}"/>
              </a:ext>
            </a:extLst>
          </p:cNvPr>
          <p:cNvPicPr>
            <a:picLocks noChangeAspect="1"/>
          </p:cNvPicPr>
          <p:nvPr/>
        </p:nvPicPr>
        <p:blipFill>
          <a:blip r:embed="rId3"/>
          <a:stretch>
            <a:fillRect/>
          </a:stretch>
        </p:blipFill>
        <p:spPr>
          <a:xfrm>
            <a:off x="496460" y="2844800"/>
            <a:ext cx="3942678" cy="1833149"/>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48913D6F-D566-48E5-8451-0D1877B89276}"/>
              </a:ext>
            </a:extLst>
          </p:cNvPr>
          <p:cNvPicPr>
            <a:picLocks noChangeAspect="1"/>
          </p:cNvPicPr>
          <p:nvPr/>
        </p:nvPicPr>
        <p:blipFill>
          <a:blip r:embed="rId4"/>
          <a:stretch>
            <a:fillRect/>
          </a:stretch>
        </p:blipFill>
        <p:spPr>
          <a:xfrm>
            <a:off x="4572000" y="2291264"/>
            <a:ext cx="4337802" cy="23866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21C5942-8DCB-463D-8BB0-FB44BFEC63A0}"/>
              </a:ext>
            </a:extLst>
          </p:cNvPr>
          <p:cNvPicPr>
            <a:picLocks noChangeAspect="1"/>
          </p:cNvPicPr>
          <p:nvPr/>
        </p:nvPicPr>
        <p:blipFill>
          <a:blip r:embed="rId3"/>
          <a:stretch>
            <a:fillRect/>
          </a:stretch>
        </p:blipFill>
        <p:spPr>
          <a:xfrm>
            <a:off x="4726202" y="1174079"/>
            <a:ext cx="3746258" cy="159940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15</a:t>
            </a:fld>
            <a:endParaRPr lang="en"/>
          </a:p>
        </p:txBody>
      </p:sp>
      <p:pic>
        <p:nvPicPr>
          <p:cNvPr id="6" name="Picture 5">
            <a:extLst>
              <a:ext uri="{FF2B5EF4-FFF2-40B4-BE49-F238E27FC236}">
                <a16:creationId xmlns:a16="http://schemas.microsoft.com/office/drawing/2014/main" id="{414DBA76-3870-44C0-BD44-069C7D1E58E4}"/>
              </a:ext>
            </a:extLst>
          </p:cNvPr>
          <p:cNvPicPr>
            <a:picLocks noChangeAspect="1"/>
          </p:cNvPicPr>
          <p:nvPr/>
        </p:nvPicPr>
        <p:blipFill>
          <a:blip r:embed="rId4"/>
          <a:stretch>
            <a:fillRect/>
          </a:stretch>
        </p:blipFill>
        <p:spPr>
          <a:xfrm>
            <a:off x="523993" y="1174079"/>
            <a:ext cx="3746256" cy="1602475"/>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67D3232B-0ACE-4C56-9E33-0263E37ABAF8}"/>
              </a:ext>
            </a:extLst>
          </p:cNvPr>
          <p:cNvPicPr>
            <a:picLocks noChangeAspect="1"/>
          </p:cNvPicPr>
          <p:nvPr/>
        </p:nvPicPr>
        <p:blipFill>
          <a:blip r:embed="rId5"/>
          <a:stretch>
            <a:fillRect/>
          </a:stretch>
        </p:blipFill>
        <p:spPr>
          <a:xfrm>
            <a:off x="523993" y="3029584"/>
            <a:ext cx="3746256" cy="1599404"/>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8D638EAE-3BC6-46F0-8597-B631DD4D9848}"/>
              </a:ext>
            </a:extLst>
          </p:cNvPr>
          <p:cNvPicPr>
            <a:picLocks noChangeAspect="1"/>
          </p:cNvPicPr>
          <p:nvPr/>
        </p:nvPicPr>
        <p:blipFill>
          <a:blip r:embed="rId6"/>
          <a:stretch>
            <a:fillRect/>
          </a:stretch>
        </p:blipFill>
        <p:spPr>
          <a:xfrm>
            <a:off x="4726202" y="3029584"/>
            <a:ext cx="3746256" cy="1599404"/>
          </a:xfrm>
          <a:prstGeom prst="rect">
            <a:avLst/>
          </a:prstGeom>
          <a:effectLst>
            <a:outerShdw blurRad="50800" dist="38100" dir="2700000" algn="tl" rotWithShape="0">
              <a:prstClr val="black">
                <a:alpha val="40000"/>
              </a:prstClr>
            </a:outerShdw>
          </a:effectLst>
        </p:spPr>
      </p:pic>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654238" cy="880272"/>
            <a:chOff x="1034624" y="1730945"/>
            <a:chExt cx="265423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723838"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5.87</a:t>
              </a:r>
            </a:p>
            <a:p>
              <a:pPr marL="0" indent="0">
                <a:lnSpc>
                  <a:spcPct val="100000"/>
                </a:lnSpc>
                <a:buFont typeface="Nunito"/>
                <a:buNone/>
              </a:pPr>
              <a:r>
                <a:rPr lang="en-GB" sz="1200" u="sng" dirty="0"/>
                <a:t>+ 3.123</a:t>
              </a:r>
            </a:p>
            <a:p>
              <a:pPr marL="0" indent="0">
                <a:lnSpc>
                  <a:spcPct val="100000"/>
                </a:lnSpc>
                <a:buFont typeface="Nunito"/>
                <a:buNone/>
              </a:pPr>
              <a:r>
                <a:rPr lang="en-GB" sz="1200" u="sng" dirty="0"/>
                <a:t>   8.993</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21324" cy="276999"/>
            </a:xfrm>
            <a:prstGeom prst="rect">
              <a:avLst/>
            </a:prstGeom>
            <a:noFill/>
          </p:spPr>
          <p:txBody>
            <a:bodyPr wrap="square">
              <a:spAutoFit/>
            </a:bodyPr>
            <a:lstStyle/>
            <a:p>
              <a:r>
                <a:rPr lang="en-GB" sz="1200" dirty="0"/>
                <a:t>8.993</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283629"/>
            <a:ext cx="739010" cy="1102965"/>
            <a:chOff x="5219763" y="1283629"/>
            <a:chExt cx="739010" cy="11029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485468"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87</a:t>
              </a:r>
            </a:p>
            <a:p>
              <a:pPr marL="0" indent="0">
                <a:lnSpc>
                  <a:spcPct val="100000"/>
                </a:lnSpc>
                <a:buFont typeface="Nunito"/>
                <a:buNone/>
              </a:pPr>
              <a:r>
                <a:rPr lang="en-GB" sz="1200" u="sng" dirty="0"/>
                <a:t>- 65</a:t>
              </a:r>
            </a:p>
            <a:p>
              <a:pPr marL="0" indent="0">
                <a:lnSpc>
                  <a:spcPct val="100000"/>
                </a:lnSpc>
                <a:buFont typeface="Nunito"/>
                <a:buNone/>
              </a:pPr>
              <a:r>
                <a:rPr lang="en-GB" sz="1200" u="sng" dirty="0"/>
                <a:t>  22</a:t>
              </a:r>
            </a:p>
          </p:txBody>
        </p:sp>
        <p:sp>
          <p:nvSpPr>
            <p:cNvPr id="30" name="TextBox 29">
              <a:extLst>
                <a:ext uri="{FF2B5EF4-FFF2-40B4-BE49-F238E27FC236}">
                  <a16:creationId xmlns:a16="http://schemas.microsoft.com/office/drawing/2014/main" id="{7B1FB633-1282-45F6-A240-985296EBD057}"/>
                </a:ext>
              </a:extLst>
            </p:cNvPr>
            <p:cNvSpPr txBox="1"/>
            <p:nvPr/>
          </p:nvSpPr>
          <p:spPr>
            <a:xfrm>
              <a:off x="5337449" y="1283629"/>
              <a:ext cx="621324" cy="276999"/>
            </a:xfrm>
            <a:prstGeom prst="rect">
              <a:avLst/>
            </a:prstGeom>
            <a:noFill/>
          </p:spPr>
          <p:txBody>
            <a:bodyPr wrap="square">
              <a:spAutoFit/>
            </a:bodyPr>
            <a:lstStyle/>
            <a:p>
              <a:r>
                <a:rPr lang="en-GB" sz="1200" dirty="0"/>
                <a:t>22</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1034623" y="3532236"/>
            <a:ext cx="2646424" cy="935135"/>
            <a:chOff x="1034623" y="3532236"/>
            <a:chExt cx="2646424" cy="935135"/>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60 ÷ (30 - 24)</a:t>
              </a:r>
            </a:p>
            <a:p>
              <a:pPr marL="0" indent="0">
                <a:lnSpc>
                  <a:spcPct val="100000"/>
                </a:lnSpc>
                <a:buFont typeface="Nunito"/>
                <a:buNone/>
              </a:pPr>
              <a:r>
                <a:rPr lang="en-GB" sz="1200" dirty="0"/>
                <a:t>60 ÷      6       = 10</a:t>
              </a:r>
            </a:p>
            <a:p>
              <a:pPr marL="0" indent="0">
                <a:lnSpc>
                  <a:spcPct val="100000"/>
                </a:lnSpc>
                <a:buFont typeface="Nunito"/>
                <a:buNone/>
              </a:pP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10</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5219762" y="3533444"/>
            <a:ext cx="2669867" cy="933926"/>
            <a:chOff x="5219762" y="3533444"/>
            <a:chExt cx="2669867" cy="933926"/>
          </a:xfrm>
        </p:grpSpPr>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219762" y="3533444"/>
              <a:ext cx="1587437" cy="491480"/>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 of 3,000 = 300</a:t>
              </a:r>
            </a:p>
            <a:p>
              <a:pPr marL="0" indent="0">
                <a:lnSpc>
                  <a:spcPct val="100000"/>
                </a:lnSpc>
                <a:buFont typeface="Nunito"/>
                <a:buNone/>
              </a:pPr>
              <a:r>
                <a:rPr lang="en-GB" sz="1200" dirty="0"/>
                <a:t>20% of 3,000 = 600 </a:t>
              </a:r>
              <a:endParaRPr lang="en-GB" sz="1200" u="sng" dirty="0"/>
            </a:p>
          </p:txBody>
        </p:sp>
        <p:sp>
          <p:nvSpPr>
            <p:cNvPr id="33" name="TextBox 32">
              <a:extLst>
                <a:ext uri="{FF2B5EF4-FFF2-40B4-BE49-F238E27FC236}">
                  <a16:creationId xmlns:a16="http://schemas.microsoft.com/office/drawing/2014/main" id="{B3E3E3BC-FE28-46CB-8B0C-F4F1D4876978}"/>
                </a:ext>
              </a:extLst>
            </p:cNvPr>
            <p:cNvSpPr txBox="1"/>
            <p:nvPr/>
          </p:nvSpPr>
          <p:spPr>
            <a:xfrm>
              <a:off x="7268305" y="4190371"/>
              <a:ext cx="621324" cy="276999"/>
            </a:xfrm>
            <a:prstGeom prst="rect">
              <a:avLst/>
            </a:prstGeom>
            <a:noFill/>
          </p:spPr>
          <p:txBody>
            <a:bodyPr wrap="square">
              <a:spAutoFit/>
            </a:bodyPr>
            <a:lstStyle/>
            <a:p>
              <a:r>
                <a:rPr lang="en-GB" sz="1200" dirty="0"/>
                <a:t>600</a:t>
              </a:r>
            </a:p>
          </p:txBody>
        </p:sp>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14" name="Picture 13">
            <a:extLst>
              <a:ext uri="{FF2B5EF4-FFF2-40B4-BE49-F238E27FC236}">
                <a16:creationId xmlns:a16="http://schemas.microsoft.com/office/drawing/2014/main" id="{C78BFB2E-1F74-496E-9C0C-7559489D49C2}"/>
              </a:ext>
            </a:extLst>
          </p:cNvPr>
          <p:cNvPicPr>
            <a:picLocks noChangeAspect="1"/>
          </p:cNvPicPr>
          <p:nvPr/>
        </p:nvPicPr>
        <p:blipFill>
          <a:blip r:embed="rId3"/>
          <a:stretch>
            <a:fillRect/>
          </a:stretch>
        </p:blipFill>
        <p:spPr>
          <a:xfrm>
            <a:off x="523994" y="2924268"/>
            <a:ext cx="3746255" cy="1738949"/>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EE3B96BB-C0CE-45C4-8855-CD3821869675}"/>
              </a:ext>
            </a:extLst>
          </p:cNvPr>
          <p:cNvPicPr>
            <a:picLocks noChangeAspect="1"/>
          </p:cNvPicPr>
          <p:nvPr/>
        </p:nvPicPr>
        <p:blipFill>
          <a:blip r:embed="rId4"/>
          <a:stretch>
            <a:fillRect/>
          </a:stretch>
        </p:blipFill>
        <p:spPr>
          <a:xfrm>
            <a:off x="523994" y="1174079"/>
            <a:ext cx="3746255" cy="1599404"/>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3C3815EC-AD71-42F7-8D58-4AF3D313D3BC}"/>
              </a:ext>
            </a:extLst>
          </p:cNvPr>
          <p:cNvPicPr>
            <a:picLocks noChangeAspect="1"/>
          </p:cNvPicPr>
          <p:nvPr/>
        </p:nvPicPr>
        <p:blipFill>
          <a:blip r:embed="rId5"/>
          <a:stretch>
            <a:fillRect/>
          </a:stretch>
        </p:blipFill>
        <p:spPr>
          <a:xfrm>
            <a:off x="4733370" y="1487258"/>
            <a:ext cx="3949522" cy="3175960"/>
          </a:xfrm>
          <a:prstGeom prst="rect">
            <a:avLst/>
          </a:prstGeom>
          <a:effectLst>
            <a:outerShdw blurRad="50800" dist="38100" dir="2700000" algn="tl" rotWithShape="0">
              <a:prstClr val="black">
                <a:alpha val="40000"/>
              </a:prstClr>
            </a:outerShdw>
          </a:effectLst>
        </p:spPr>
      </p:pic>
      <p:grpSp>
        <p:nvGrpSpPr>
          <p:cNvPr id="23" name="Group 22">
            <a:extLst>
              <a:ext uri="{FF2B5EF4-FFF2-40B4-BE49-F238E27FC236}">
                <a16:creationId xmlns:a16="http://schemas.microsoft.com/office/drawing/2014/main" id="{20458397-9F5E-4026-A95C-FC37D240F360}"/>
              </a:ext>
            </a:extLst>
          </p:cNvPr>
          <p:cNvGrpSpPr/>
          <p:nvPr/>
        </p:nvGrpSpPr>
        <p:grpSpPr>
          <a:xfrm>
            <a:off x="1042649" y="1683505"/>
            <a:ext cx="2278889" cy="991591"/>
            <a:chOff x="1042649" y="1683505"/>
            <a:chExt cx="2278889" cy="991591"/>
          </a:xfrm>
        </p:grpSpPr>
        <mc:AlternateContent xmlns:mc="http://schemas.openxmlformats.org/markup-compatibility/2006" xmlns:a14="http://schemas.microsoft.com/office/drawing/2010/main">
          <mc:Choice Requires="a14">
            <p:sp>
              <p:nvSpPr>
                <p:cNvPr id="21" name="Text Placeholder 2">
                  <a:extLst>
                    <a:ext uri="{FF2B5EF4-FFF2-40B4-BE49-F238E27FC236}">
                      <a16:creationId xmlns:a16="http://schemas.microsoft.com/office/drawing/2014/main" id="{1D9C75AF-7016-4CB1-B526-29B57A08ABFF}"/>
                    </a:ext>
                  </a:extLst>
                </p:cNvPr>
                <p:cNvSpPr txBox="1">
                  <a:spLocks/>
                </p:cNvSpPr>
                <p:nvPr/>
              </p:nvSpPr>
              <p:spPr>
                <a:xfrm>
                  <a:off x="1042649" y="1683505"/>
                  <a:ext cx="887751"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US" sz="1200" b="0" i="0" dirty="0" smtClean="0"/>
                            <m:t>10</m:t>
                          </m:r>
                        </m:num>
                        <m:den>
                          <m:r>
                            <m:rPr>
                              <m:nor/>
                            </m:rPr>
                            <a:rPr lang="en-US" sz="1200" b="0" i="0" dirty="0" smtClean="0"/>
                            <m:t>7</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US" sz="1200" b="0" i="0" dirty="0" smtClean="0"/>
                            <m:t>4</m:t>
                          </m:r>
                        </m:num>
                        <m:den>
                          <m:r>
                            <m:rPr>
                              <m:nor/>
                            </m:rPr>
                            <a:rPr lang="en-US" sz="1200" dirty="0"/>
                            <m:t>7</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US" sz="1200" b="0" i="0" dirty="0" smtClean="0"/>
                            <m:t>6</m:t>
                          </m:r>
                        </m:num>
                        <m:den>
                          <m:r>
                            <m:rPr>
                              <m:nor/>
                            </m:rPr>
                            <a:rPr lang="en-US" sz="1200" dirty="0"/>
                            <m:t>7</m:t>
                          </m:r>
                        </m:den>
                      </m:f>
                    </m:oMath>
                  </a14:m>
                  <a:endParaRPr lang="en-GB" sz="1200" dirty="0"/>
                </a:p>
                <a:p>
                  <a:pPr marL="0" indent="0">
                    <a:lnSpc>
                      <a:spcPct val="100000"/>
                    </a:lnSpc>
                    <a:buFont typeface="Nunito"/>
                    <a:buNone/>
                  </a:pPr>
                  <a:endParaRPr lang="en-GB" sz="1200" u="sng" dirty="0"/>
                </a:p>
              </p:txBody>
            </p:sp>
          </mc:Choice>
          <mc:Fallback xmlns="">
            <p:sp>
              <p:nvSpPr>
                <p:cNvPr id="21" name="Text Placeholder 2">
                  <a:extLst>
                    <a:ext uri="{FF2B5EF4-FFF2-40B4-BE49-F238E27FC236}">
                      <a16:creationId xmlns:a16="http://schemas.microsoft.com/office/drawing/2014/main" id="{1D9C75AF-7016-4CB1-B526-29B57A08ABFF}"/>
                    </a:ext>
                  </a:extLst>
                </p:cNvPr>
                <p:cNvSpPr txBox="1">
                  <a:spLocks noRot="1" noChangeAspect="1" noMove="1" noResize="1" noEditPoints="1" noAdjustHandles="1" noChangeArrowheads="1" noChangeShapeType="1" noTextEdit="1"/>
                </p:cNvSpPr>
                <p:nvPr/>
              </p:nvSpPr>
              <p:spPr>
                <a:xfrm>
                  <a:off x="1042649" y="1683505"/>
                  <a:ext cx="887751" cy="492687"/>
                </a:xfrm>
                <a:prstGeom prst="rect">
                  <a:avLst/>
                </a:prstGeom>
                <a:blipFill>
                  <a:blip r:embed="rId6"/>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736ED00-A8B2-40DF-BFE0-88A9083313D4}"/>
                    </a:ext>
                  </a:extLst>
                </p:cNvPr>
                <p:cNvSpPr txBox="1"/>
                <p:nvPr/>
              </p:nvSpPr>
              <p:spPr>
                <a:xfrm>
                  <a:off x="3036488" y="2279667"/>
                  <a:ext cx="285050" cy="395429"/>
                </a:xfrm>
                <a:prstGeom prst="rect">
                  <a:avLst/>
                </a:prstGeom>
                <a:noFill/>
              </p:spPr>
              <p:txBody>
                <a:bodyPr wrap="square">
                  <a:spAutoFit/>
                </a:bodyPr>
                <a:lstStyle/>
                <a:p>
                  <a:pPr marL="0" indent="0">
                    <a:lnSpc>
                      <a:spcPct val="10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US" sz="1200" b="0" i="0" dirty="0" smtClean="0"/>
                            <m:t>6</m:t>
                          </m:r>
                        </m:num>
                        <m:den>
                          <m:r>
                            <m:rPr>
                              <m:nor/>
                            </m:rPr>
                            <a:rPr lang="en-US" sz="1200" dirty="0"/>
                            <m:t>7</m:t>
                          </m:r>
                        </m:den>
                      </m:f>
                    </m:oMath>
                  </a14:m>
                  <a:r>
                    <a:rPr lang="en-GB" sz="1200" dirty="0"/>
                    <a:t> </a:t>
                  </a:r>
                </a:p>
              </p:txBody>
            </p:sp>
          </mc:Choice>
          <mc:Fallback xmlns="">
            <p:sp>
              <p:nvSpPr>
                <p:cNvPr id="22" name="TextBox 21">
                  <a:extLst>
                    <a:ext uri="{FF2B5EF4-FFF2-40B4-BE49-F238E27FC236}">
                      <a16:creationId xmlns:a16="http://schemas.microsoft.com/office/drawing/2014/main" id="{5736ED00-A8B2-40DF-BFE0-88A9083313D4}"/>
                    </a:ext>
                  </a:extLst>
                </p:cNvPr>
                <p:cNvSpPr txBox="1">
                  <a:spLocks noRot="1" noChangeAspect="1" noMove="1" noResize="1" noEditPoints="1" noAdjustHandles="1" noChangeArrowheads="1" noChangeShapeType="1" noTextEdit="1"/>
                </p:cNvSpPr>
                <p:nvPr/>
              </p:nvSpPr>
              <p:spPr>
                <a:xfrm>
                  <a:off x="3036488" y="2279667"/>
                  <a:ext cx="285050" cy="395429"/>
                </a:xfrm>
                <a:prstGeom prst="rect">
                  <a:avLst/>
                </a:prstGeom>
                <a:blipFill>
                  <a:blip r:embed="rId7"/>
                  <a:stretch>
                    <a:fillRect b="-3077"/>
                  </a:stretch>
                </a:blipFill>
              </p:spPr>
              <p:txBody>
                <a:bodyPr/>
                <a:lstStyle/>
                <a:p>
                  <a:r>
                    <a:rPr lang="en-GB">
                      <a:noFill/>
                    </a:rPr>
                    <a:t> </a:t>
                  </a:r>
                </a:p>
              </p:txBody>
            </p:sp>
          </mc:Fallback>
        </mc:AlternateContent>
      </p:grpSp>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Wednesday </a:t>
            </a:r>
            <a:r>
              <a:rPr lang="en-GB" dirty="0" smtClean="0">
                <a:solidFill>
                  <a:srgbClr val="283593"/>
                </a:solidFill>
              </a:rPr>
              <a:t>15</a:t>
            </a:r>
            <a:r>
              <a:rPr lang="en-GB" baseline="30000" dirty="0" smtClean="0">
                <a:solidFill>
                  <a:srgbClr val="283593"/>
                </a:solidFill>
              </a:rPr>
              <a:t>th</a:t>
            </a:r>
            <a:r>
              <a:rPr lang="en-GB" dirty="0" smtClean="0">
                <a:solidFill>
                  <a:srgbClr val="283593"/>
                </a:solidFill>
              </a:rPr>
              <a:t> </a:t>
            </a:r>
            <a:r>
              <a:rPr lang="en-GB" dirty="0">
                <a:solidFill>
                  <a:srgbClr val="283593"/>
                </a:solidFill>
              </a:rPr>
              <a:t>May </a:t>
            </a:r>
            <a:r>
              <a:rPr lang="en-GB" dirty="0"/>
              <a:t>and </a:t>
            </a:r>
            <a:r>
              <a:rPr lang="en-GB" dirty="0">
                <a:solidFill>
                  <a:srgbClr val="283593"/>
                </a:solidFill>
              </a:rPr>
              <a:t>paper 3 </a:t>
            </a:r>
            <a:r>
              <a:rPr lang="en-GB" dirty="0"/>
              <a:t>will take place on </a:t>
            </a:r>
            <a:r>
              <a:rPr lang="en-GB" dirty="0">
                <a:solidFill>
                  <a:srgbClr val="283593"/>
                </a:solidFill>
              </a:rPr>
              <a:t>Thursday </a:t>
            </a:r>
            <a:r>
              <a:rPr lang="en-GB" dirty="0" smtClean="0">
                <a:solidFill>
                  <a:srgbClr val="283593"/>
                </a:solidFill>
              </a:rPr>
              <a:t>16</a:t>
            </a:r>
            <a:r>
              <a:rPr lang="en-GB" baseline="30000" dirty="0" smtClean="0">
                <a:solidFill>
                  <a:srgbClr val="283593"/>
                </a:solidFill>
              </a:rPr>
              <a:t>th</a:t>
            </a:r>
            <a:r>
              <a:rPr lang="en-GB" dirty="0" smtClean="0">
                <a:solidFill>
                  <a:srgbClr val="283593"/>
                </a:solidFill>
              </a:rPr>
              <a:t> </a:t>
            </a:r>
            <a:r>
              <a:rPr lang="en-GB" dirty="0">
                <a:solidFill>
                  <a:srgbClr val="283593"/>
                </a:solidFill>
              </a:rPr>
              <a:t>May</a:t>
            </a:r>
            <a:r>
              <a:rPr lang="en-GB" dirty="0"/>
              <a:t>. These tests have a total of </a:t>
            </a:r>
            <a:r>
              <a:rPr lang="en-GB" dirty="0">
                <a:solidFill>
                  <a:srgbClr val="283593"/>
                </a:solidFill>
              </a:rPr>
              <a:t>35 marks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17</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18</a:t>
            </a:fld>
            <a:endParaRPr lang="en"/>
          </a:p>
        </p:txBody>
      </p:sp>
      <p:pic>
        <p:nvPicPr>
          <p:cNvPr id="10" name="Picture 9">
            <a:extLst>
              <a:ext uri="{FF2B5EF4-FFF2-40B4-BE49-F238E27FC236}">
                <a16:creationId xmlns:a16="http://schemas.microsoft.com/office/drawing/2014/main" id="{AB8299F6-38B7-4E7A-A209-55C5F1F5E0E3}"/>
              </a:ext>
            </a:extLst>
          </p:cNvPr>
          <p:cNvPicPr>
            <a:picLocks noChangeAspect="1"/>
          </p:cNvPicPr>
          <p:nvPr/>
        </p:nvPicPr>
        <p:blipFill>
          <a:blip r:embed="rId3"/>
          <a:stretch>
            <a:fillRect/>
          </a:stretch>
        </p:blipFill>
        <p:spPr>
          <a:xfrm>
            <a:off x="460457" y="1100254"/>
            <a:ext cx="3658252" cy="3054667"/>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5F303EEC-77A0-4956-B480-97A546CDC174}"/>
              </a:ext>
            </a:extLst>
          </p:cNvPr>
          <p:cNvPicPr>
            <a:picLocks noChangeAspect="1"/>
          </p:cNvPicPr>
          <p:nvPr/>
        </p:nvPicPr>
        <p:blipFill>
          <a:blip r:embed="rId4"/>
          <a:stretch>
            <a:fillRect/>
          </a:stretch>
        </p:blipFill>
        <p:spPr>
          <a:xfrm>
            <a:off x="4812983" y="1100254"/>
            <a:ext cx="3933825" cy="1803473"/>
          </a:xfrm>
          <a:prstGeom prst="rect">
            <a:avLst/>
          </a:prstGeom>
          <a:effectLst>
            <a:outerShdw blurRad="50800" dist="38100" dir="2700000" algn="tl" rotWithShape="0">
              <a:prstClr val="black">
                <a:alpha val="40000"/>
              </a:prstClr>
            </a:outerShdw>
          </a:effectLst>
        </p:spPr>
      </p:pic>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1980286" y="3783585"/>
            <a:ext cx="9583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2.5 or 2 ½ </a:t>
            </a:r>
            <a:endParaRPr lang="en-GB" sz="1200" u="sng" dirty="0"/>
          </a:p>
        </p:txBody>
      </p:sp>
      <p:grpSp>
        <p:nvGrpSpPr>
          <p:cNvPr id="5" name="Group 4">
            <a:extLst>
              <a:ext uri="{FF2B5EF4-FFF2-40B4-BE49-F238E27FC236}">
                <a16:creationId xmlns:a16="http://schemas.microsoft.com/office/drawing/2014/main" id="{E6546AEB-3252-4E7F-A5DA-4D8E7419EC07}"/>
              </a:ext>
            </a:extLst>
          </p:cNvPr>
          <p:cNvGrpSpPr/>
          <p:nvPr/>
        </p:nvGrpSpPr>
        <p:grpSpPr>
          <a:xfrm>
            <a:off x="5486400" y="2519039"/>
            <a:ext cx="2680677" cy="290921"/>
            <a:chOff x="5486400" y="2519039"/>
            <a:chExt cx="2680677" cy="290921"/>
          </a:xfrm>
        </p:grpSpPr>
        <p:sp>
          <p:nvSpPr>
            <p:cNvPr id="8" name="Text Placeholder 2">
              <a:extLst>
                <a:ext uri="{FF2B5EF4-FFF2-40B4-BE49-F238E27FC236}">
                  <a16:creationId xmlns:a16="http://schemas.microsoft.com/office/drawing/2014/main" id="{62A75856-EC61-4465-B2CD-7846D466C423}"/>
                </a:ext>
              </a:extLst>
            </p:cNvPr>
            <p:cNvSpPr txBox="1">
              <a:spLocks/>
            </p:cNvSpPr>
            <p:nvPr/>
          </p:nvSpPr>
          <p:spPr>
            <a:xfrm>
              <a:off x="5486400" y="2519039"/>
              <a:ext cx="5080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11</a:t>
              </a:r>
              <a:endParaRPr lang="en-GB" sz="1200" u="sng" dirty="0"/>
            </a:p>
          </p:txBody>
        </p:sp>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7659077" y="2519039"/>
              <a:ext cx="5080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109</a:t>
              </a:r>
            </a:p>
          </p:txBody>
        </p:sp>
      </p:gr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19</a:t>
            </a:fld>
            <a:endParaRPr lang="en"/>
          </a:p>
        </p:txBody>
      </p:sp>
      <p:pic>
        <p:nvPicPr>
          <p:cNvPr id="6" name="Picture 5">
            <a:extLst>
              <a:ext uri="{FF2B5EF4-FFF2-40B4-BE49-F238E27FC236}">
                <a16:creationId xmlns:a16="http://schemas.microsoft.com/office/drawing/2014/main" id="{E88D74D5-91D9-4DD0-A84F-A74866F10CC9}"/>
              </a:ext>
            </a:extLst>
          </p:cNvPr>
          <p:cNvPicPr>
            <a:picLocks noChangeAspect="1"/>
          </p:cNvPicPr>
          <p:nvPr/>
        </p:nvPicPr>
        <p:blipFill>
          <a:blip r:embed="rId3"/>
          <a:stretch>
            <a:fillRect/>
          </a:stretch>
        </p:blipFill>
        <p:spPr>
          <a:xfrm>
            <a:off x="460457" y="1100254"/>
            <a:ext cx="3912670" cy="2413001"/>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706E374B-1552-415D-ABFC-29FDC1F5A404}"/>
              </a:ext>
            </a:extLst>
          </p:cNvPr>
          <p:cNvPicPr>
            <a:picLocks noChangeAspect="1"/>
          </p:cNvPicPr>
          <p:nvPr/>
        </p:nvPicPr>
        <p:blipFill>
          <a:blip r:embed="rId4"/>
          <a:stretch>
            <a:fillRect/>
          </a:stretch>
        </p:blipFill>
        <p:spPr>
          <a:xfrm>
            <a:off x="4519970" y="1100254"/>
            <a:ext cx="4466413" cy="219002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20</a:t>
            </a:fld>
            <a:endParaRPr lang="en"/>
          </a:p>
        </p:txBody>
      </p:sp>
      <p:pic>
        <p:nvPicPr>
          <p:cNvPr id="7" name="Picture 6">
            <a:extLst>
              <a:ext uri="{FF2B5EF4-FFF2-40B4-BE49-F238E27FC236}">
                <a16:creationId xmlns:a16="http://schemas.microsoft.com/office/drawing/2014/main" id="{3AC4C2BA-516B-4242-B8DA-55CB5999D29D}"/>
              </a:ext>
            </a:extLst>
          </p:cNvPr>
          <p:cNvPicPr>
            <a:picLocks noChangeAspect="1"/>
          </p:cNvPicPr>
          <p:nvPr/>
        </p:nvPicPr>
        <p:blipFill>
          <a:blip r:embed="rId3"/>
          <a:stretch>
            <a:fillRect/>
          </a:stretch>
        </p:blipFill>
        <p:spPr>
          <a:xfrm>
            <a:off x="461025" y="1100254"/>
            <a:ext cx="3686070" cy="1869592"/>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83802194-5ECE-439B-A311-94622C79DF56}"/>
              </a:ext>
            </a:extLst>
          </p:cNvPr>
          <p:cNvPicPr>
            <a:picLocks noChangeAspect="1"/>
          </p:cNvPicPr>
          <p:nvPr/>
        </p:nvPicPr>
        <p:blipFill>
          <a:blip r:embed="rId4"/>
          <a:stretch>
            <a:fillRect/>
          </a:stretch>
        </p:blipFill>
        <p:spPr>
          <a:xfrm>
            <a:off x="4820798" y="1128278"/>
            <a:ext cx="3974383" cy="2787230"/>
          </a:xfrm>
          <a:prstGeom prst="rect">
            <a:avLst/>
          </a:prstGeom>
          <a:effectLst>
            <a:outerShdw blurRad="50800" dist="38100" dir="2700000" algn="tl" rotWithShape="0">
              <a:prstClr val="black">
                <a:alpha val="40000"/>
              </a:prstClr>
            </a:outerShdw>
          </a:effectLst>
        </p:spPr>
      </p:pic>
      <p:sp>
        <p:nvSpPr>
          <p:cNvPr id="9" name="Text Placeholder 2">
            <a:extLst>
              <a:ext uri="{FF2B5EF4-FFF2-40B4-BE49-F238E27FC236}">
                <a16:creationId xmlns:a16="http://schemas.microsoft.com/office/drawing/2014/main" id="{B3544E2E-00E4-42B1-B21A-354E285A2A38}"/>
              </a:ext>
            </a:extLst>
          </p:cNvPr>
          <p:cNvSpPr txBox="1">
            <a:spLocks/>
          </p:cNvSpPr>
          <p:nvPr/>
        </p:nvSpPr>
        <p:spPr>
          <a:xfrm>
            <a:off x="2907323" y="2603010"/>
            <a:ext cx="779182"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2,250</a:t>
            </a:r>
            <a:endParaRPr lang="en-GB" sz="1200" u="sng" dirty="0"/>
          </a:p>
        </p:txBody>
      </p:sp>
      <p:sp>
        <p:nvSpPr>
          <p:cNvPr id="10" name="Text Placeholder 2">
            <a:extLst>
              <a:ext uri="{FF2B5EF4-FFF2-40B4-BE49-F238E27FC236}">
                <a16:creationId xmlns:a16="http://schemas.microsoft.com/office/drawing/2014/main" id="{C191EBD0-AAFC-470F-B204-38B5560C94DF}"/>
              </a:ext>
            </a:extLst>
          </p:cNvPr>
          <p:cNvSpPr txBox="1">
            <a:spLocks/>
          </p:cNvSpPr>
          <p:nvPr/>
        </p:nvSpPr>
        <p:spPr>
          <a:xfrm>
            <a:off x="7432431" y="3540856"/>
            <a:ext cx="779182"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400</a:t>
            </a:r>
            <a:endParaRPr lang="en-GB" sz="1200" u="sng" dirty="0"/>
          </a:p>
        </p:txBody>
      </p:sp>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356397-1D7F-4630-BDC2-E0145DA2B4C1}"/>
              </a:ext>
            </a:extLst>
          </p:cNvPr>
          <p:cNvPicPr>
            <a:picLocks noChangeAspect="1"/>
          </p:cNvPicPr>
          <p:nvPr/>
        </p:nvPicPr>
        <p:blipFill>
          <a:blip r:embed="rId3"/>
          <a:stretch>
            <a:fillRect/>
          </a:stretch>
        </p:blipFill>
        <p:spPr>
          <a:xfrm>
            <a:off x="461025" y="1100254"/>
            <a:ext cx="3686070" cy="3580149"/>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10" name="Picture 9">
            <a:extLst>
              <a:ext uri="{FF2B5EF4-FFF2-40B4-BE49-F238E27FC236}">
                <a16:creationId xmlns:a16="http://schemas.microsoft.com/office/drawing/2014/main" id="{450ECF54-0D97-4AEC-8BC3-B9BA2E783047}"/>
              </a:ext>
            </a:extLst>
          </p:cNvPr>
          <p:cNvPicPr>
            <a:picLocks noChangeAspect="1"/>
          </p:cNvPicPr>
          <p:nvPr/>
        </p:nvPicPr>
        <p:blipFill>
          <a:blip r:embed="rId4"/>
          <a:stretch>
            <a:fillRect/>
          </a:stretch>
        </p:blipFill>
        <p:spPr>
          <a:xfrm>
            <a:off x="4786388" y="1100254"/>
            <a:ext cx="3686070" cy="316239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of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22</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p:txBody>
          <a:bodyPr/>
          <a:lstStyle/>
          <a:p>
            <a:r>
              <a:rPr lang="en-GB" dirty="0"/>
              <a:t>Advice for Year 6 children</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p:txBody>
          <a:bodyPr/>
          <a:lstStyle/>
          <a:p>
            <a:r>
              <a:rPr lang="en-GB" dirty="0"/>
              <a:t>Listen to your teacher.</a:t>
            </a:r>
          </a:p>
          <a:p>
            <a:r>
              <a:rPr lang="en-GB" dirty="0"/>
              <a:t>The adults you work with all want you to do your best.</a:t>
            </a:r>
          </a:p>
          <a:p>
            <a:r>
              <a:rPr lang="en-GB" dirty="0"/>
              <a:t>Get plenty of sleep and eat well, this will help your brain.</a:t>
            </a:r>
          </a:p>
          <a:p>
            <a:r>
              <a:rPr lang="en-GB" dirty="0"/>
              <a:t>Read all the questions carefully. This can help you to avoid silly mistakes.</a:t>
            </a:r>
          </a:p>
          <a:p>
            <a:r>
              <a:rPr lang="en-GB" dirty="0"/>
              <a:t>Don’t panic. There may be questions you think you can’t answer. Take a deep breath. Read it again. You can always move on and go back to it later. It’s often better to write something rather than nothing. </a:t>
            </a:r>
          </a:p>
          <a:p>
            <a:r>
              <a:rPr lang="en-GB" dirty="0"/>
              <a:t>Remember that the Year 6 SATs last for 4 days out of your whole life!</a:t>
            </a:r>
          </a:p>
          <a:p>
            <a:pPr marL="114300" indent="0">
              <a:buNone/>
            </a:pPr>
            <a:endParaRPr lang="en-GB" dirty="0"/>
          </a:p>
          <a:p>
            <a:pPr marL="114300" indent="0">
              <a:buNone/>
            </a:pPr>
            <a:endParaRPr lang="en-GB" dirty="0"/>
          </a:p>
          <a:p>
            <a:pPr marL="114300" indent="0">
              <a:buNone/>
            </a:pPr>
            <a:r>
              <a:rPr lang="en-GB" i="1" dirty="0">
                <a:solidFill>
                  <a:srgbClr val="283593"/>
                </a:solidFill>
              </a:rPr>
              <a:t>“Stay focused in class so you don’t have loads of extra studying to do at home!” – Year 7 pupil’s advice.</a:t>
            </a:r>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23</a:t>
            </a:fld>
            <a:endParaRPr lang="en"/>
          </a:p>
        </p:txBody>
      </p:sp>
    </p:spTree>
    <p:extLst>
      <p:ext uri="{BB962C8B-B14F-4D97-AF65-F5344CB8AC3E}">
        <p14:creationId xmlns:p14="http://schemas.microsoft.com/office/powerpoint/2010/main" val="164356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Spelling, Punctuation and Grammar: Monday </a:t>
            </a:r>
            <a:r>
              <a:rPr lang="en-GB" dirty="0" smtClean="0"/>
              <a:t>13</a:t>
            </a:r>
            <a:r>
              <a:rPr lang="en-GB" baseline="30000" dirty="0" smtClean="0"/>
              <a:t>th</a:t>
            </a:r>
            <a:r>
              <a:rPr lang="en-GB" dirty="0" smtClean="0"/>
              <a:t> </a:t>
            </a:r>
            <a:r>
              <a:rPr lang="en-GB" dirty="0"/>
              <a:t>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Spelling, Punctuation and Grammar consists of two papers.</a:t>
            </a:r>
          </a:p>
          <a:p>
            <a:pPr marL="114300" indent="0">
              <a:buNone/>
            </a:pPr>
            <a:endParaRPr lang="en-GB" dirty="0"/>
          </a:p>
          <a:p>
            <a:r>
              <a:rPr lang="en-GB" dirty="0"/>
              <a:t>Paper 1 focuses on all three elements (spelling, punctuation and grammar).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Spelling, Punctuation and Grammar: Paper 1</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will have been working hard with their class teacher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Spelling, Punctuation and Grammar: Paper 1</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6</a:t>
            </a:fld>
            <a:endParaRPr lang="en"/>
          </a:p>
        </p:txBody>
      </p:sp>
      <p:pic>
        <p:nvPicPr>
          <p:cNvPr id="12" name="Picture 11">
            <a:extLst>
              <a:ext uri="{FF2B5EF4-FFF2-40B4-BE49-F238E27FC236}">
                <a16:creationId xmlns:a16="http://schemas.microsoft.com/office/drawing/2014/main" id="{6228AFDF-FEC2-4F3C-9A53-B19C398A9DAB}"/>
              </a:ext>
            </a:extLst>
          </p:cNvPr>
          <p:cNvPicPr>
            <a:picLocks noChangeAspect="1"/>
          </p:cNvPicPr>
          <p:nvPr/>
        </p:nvPicPr>
        <p:blipFill>
          <a:blip r:embed="rId3"/>
          <a:stretch>
            <a:fillRect/>
          </a:stretch>
        </p:blipFill>
        <p:spPr>
          <a:xfrm>
            <a:off x="2985411" y="3115972"/>
            <a:ext cx="4033105" cy="1744045"/>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25A84810-1F1C-45AD-84B6-5FC481AF813A}"/>
              </a:ext>
            </a:extLst>
          </p:cNvPr>
          <p:cNvPicPr>
            <a:picLocks noChangeAspect="1"/>
          </p:cNvPicPr>
          <p:nvPr/>
        </p:nvPicPr>
        <p:blipFill>
          <a:blip r:embed="rId4"/>
          <a:stretch>
            <a:fillRect/>
          </a:stretch>
        </p:blipFill>
        <p:spPr>
          <a:xfrm>
            <a:off x="445045" y="1271355"/>
            <a:ext cx="4033105" cy="1734975"/>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E4D3AD2B-353C-4981-A461-1920AAA9479D}"/>
              </a:ext>
            </a:extLst>
          </p:cNvPr>
          <p:cNvPicPr>
            <a:picLocks noChangeAspect="1"/>
          </p:cNvPicPr>
          <p:nvPr/>
        </p:nvPicPr>
        <p:blipFill>
          <a:blip r:embed="rId5"/>
          <a:stretch>
            <a:fillRect/>
          </a:stretch>
        </p:blipFill>
        <p:spPr>
          <a:xfrm>
            <a:off x="4654068" y="1788358"/>
            <a:ext cx="4367090" cy="700967"/>
          </a:xfrm>
          <a:prstGeom prst="rect">
            <a:avLst/>
          </a:prstGeom>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32506F66-DA2B-4F27-8604-E2CE54DA20FA}"/>
              </a:ext>
            </a:extLst>
          </p:cNvPr>
          <p:cNvGrpSpPr/>
          <p:nvPr/>
        </p:nvGrpSpPr>
        <p:grpSpPr>
          <a:xfrm>
            <a:off x="3001041" y="1994499"/>
            <a:ext cx="4414946" cy="2749439"/>
            <a:chOff x="3001041" y="1994499"/>
            <a:chExt cx="4414946" cy="2749439"/>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3001041" y="2266422"/>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6134198" y="1994499"/>
              <a:ext cx="1281789"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that, which</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3274644" y="4122543"/>
              <a:ext cx="3360615" cy="6213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Font typeface="Nunito"/>
                <a:buNone/>
              </a:pPr>
              <a:r>
                <a:rPr lang="en-GB" sz="1200" dirty="0">
                  <a:sym typeface="Wingdings" panose="05000000000000000000" pitchFamily="2" charset="2"/>
                </a:rPr>
                <a:t>e.g. The first sentence is about two people and the second sentence is about three people.</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Spelling, Punctuation and Grammar: Paper 2</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7</a:t>
            </a:fld>
            <a:endParaRPr lang="en"/>
          </a:p>
        </p:txBody>
      </p:sp>
      <p:pic>
        <p:nvPicPr>
          <p:cNvPr id="6" name="Picture 5">
            <a:extLst>
              <a:ext uri="{FF2B5EF4-FFF2-40B4-BE49-F238E27FC236}">
                <a16:creationId xmlns:a16="http://schemas.microsoft.com/office/drawing/2014/main" id="{D168B65D-7DE5-4926-8659-BA7674B819A6}"/>
              </a:ext>
            </a:extLst>
          </p:cNvPr>
          <p:cNvPicPr>
            <a:picLocks noChangeAspect="1"/>
          </p:cNvPicPr>
          <p:nvPr/>
        </p:nvPicPr>
        <p:blipFill>
          <a:blip r:embed="rId3"/>
          <a:stretch>
            <a:fillRect/>
          </a:stretch>
        </p:blipFill>
        <p:spPr>
          <a:xfrm>
            <a:off x="2188178" y="1758463"/>
            <a:ext cx="4579943" cy="20930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Tuesday </a:t>
            </a:r>
            <a:r>
              <a:rPr lang="en-GB" dirty="0" smtClean="0"/>
              <a:t>14</a:t>
            </a:r>
            <a:r>
              <a:rPr lang="en-GB" baseline="30000" dirty="0" smtClean="0"/>
              <a:t>th</a:t>
            </a:r>
            <a:r>
              <a:rPr lang="en-GB" dirty="0" smtClean="0"/>
              <a:t> </a:t>
            </a:r>
            <a:r>
              <a:rPr lang="en-GB" dirty="0"/>
              <a:t>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8</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6" name="Picture 5">
            <a:extLst>
              <a:ext uri="{FF2B5EF4-FFF2-40B4-BE49-F238E27FC236}">
                <a16:creationId xmlns:a16="http://schemas.microsoft.com/office/drawing/2014/main" id="{F676C546-D209-41CB-AEF5-77B5AF70B2AB}"/>
              </a:ext>
            </a:extLst>
          </p:cNvPr>
          <p:cNvPicPr>
            <a:picLocks noChangeAspect="1"/>
          </p:cNvPicPr>
          <p:nvPr/>
        </p:nvPicPr>
        <p:blipFill>
          <a:blip r:embed="rId3"/>
          <a:stretch>
            <a:fillRect/>
          </a:stretch>
        </p:blipFill>
        <p:spPr>
          <a:xfrm>
            <a:off x="456660" y="1712002"/>
            <a:ext cx="4642594" cy="1306756"/>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5038BECB-9DE6-442C-B750-A465EFF4528F}"/>
              </a:ext>
            </a:extLst>
          </p:cNvPr>
          <p:cNvPicPr>
            <a:picLocks noChangeAspect="1"/>
          </p:cNvPicPr>
          <p:nvPr/>
        </p:nvPicPr>
        <p:blipFill>
          <a:blip r:embed="rId4"/>
          <a:stretch>
            <a:fillRect/>
          </a:stretch>
        </p:blipFill>
        <p:spPr>
          <a:xfrm>
            <a:off x="5244215" y="1131277"/>
            <a:ext cx="3705225" cy="133350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F2DBDE4B-85E0-41C4-88FD-D7FD84868A9B}"/>
              </a:ext>
            </a:extLst>
          </p:cNvPr>
          <p:cNvPicPr>
            <a:picLocks noChangeAspect="1"/>
          </p:cNvPicPr>
          <p:nvPr/>
        </p:nvPicPr>
        <p:blipFill>
          <a:blip r:embed="rId5"/>
          <a:stretch>
            <a:fillRect/>
          </a:stretch>
        </p:blipFill>
        <p:spPr>
          <a:xfrm>
            <a:off x="2450915" y="3572739"/>
            <a:ext cx="4242167" cy="12872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552</TotalTime>
  <Words>2033</Words>
  <Application>Microsoft Office PowerPoint</Application>
  <PresentationFormat>On-screen Show (16:9)</PresentationFormat>
  <Paragraphs>220</Paragraphs>
  <Slides>23</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Nunito</vt:lpstr>
      <vt:lpstr>Cambria Math</vt:lpstr>
      <vt:lpstr>Trebuchet MS</vt:lpstr>
      <vt:lpstr>Wingdings 3</vt:lpstr>
      <vt:lpstr>Arial</vt:lpstr>
      <vt:lpstr>Wingdings</vt:lpstr>
      <vt:lpstr>Facet</vt:lpstr>
      <vt:lpstr>What are the SATs? </vt:lpstr>
      <vt:lpstr>When and how the SATs are completed</vt:lpstr>
      <vt:lpstr>The results</vt:lpstr>
      <vt:lpstr>Spelling, Punctuation and Grammar: Monday 13th May</vt:lpstr>
      <vt:lpstr>Spelling, Punctuation and Grammar: Paper 1</vt:lpstr>
      <vt:lpstr>Spelling, Punctuation and Grammar: Paper 1</vt:lpstr>
      <vt:lpstr>Spelling, Punctuation and Grammar: Paper 2</vt:lpstr>
      <vt:lpstr>Reading: Tuesday 14th May </vt:lpstr>
      <vt:lpstr>Reading </vt:lpstr>
      <vt:lpstr>Reading </vt:lpstr>
      <vt:lpstr>Reading </vt:lpstr>
      <vt:lpstr>Reading </vt:lpstr>
      <vt:lpstr>Maths: Wednesday 15th May and Thursday 16th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Things to remember about SATs</vt:lpstr>
      <vt:lpstr>Advice for Year 6 children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Beth Popperwell 2</dc:creator>
  <cp:lastModifiedBy>Beth Popperwell 2</cp:lastModifiedBy>
  <cp:revision>16</cp:revision>
  <dcterms:modified xsi:type="dcterms:W3CDTF">2024-02-04T20:39:19Z</dcterms:modified>
</cp:coreProperties>
</file>