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handoutMasterIdLst>
    <p:handoutMasterId r:id="rId21"/>
  </p:handoutMasterIdLst>
  <p:sldIdLst>
    <p:sldId id="270" r:id="rId2"/>
    <p:sldId id="258" r:id="rId3"/>
    <p:sldId id="264"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67" r:id="rId19"/>
  </p:sldIdLst>
  <p:sldSz cx="9144000" cy="6858000" type="screen4x3"/>
  <p:notesSz cx="6858000" cy="9144000"/>
  <p:embeddedFontLst>
    <p:embeddedFont>
      <p:font typeface="Twinkl SemiBold" charset="0"/>
      <p:regular r:id="rId22"/>
      <p:bold r:id="rId23"/>
    </p:embeddedFont>
    <p:embeddedFont>
      <p:font typeface="Twinkl" panose="020B0604020202020204" charset="0"/>
      <p:regular r:id="rId24"/>
      <p:bold r:id="rId25"/>
    </p:embeddedFont>
    <p:embeddedFont>
      <p:font typeface="Calibri" panose="020F0502020204030204"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5pPr>
    <a:lvl6pPr marL="2286000" algn="l" defTabSz="914400" rtl="0" eaLnBrk="1" latinLnBrk="0" hangingPunct="1">
      <a:defRPr kern="1200">
        <a:solidFill>
          <a:schemeClr val="tx1"/>
        </a:solidFill>
        <a:latin typeface="Twinkl" panose="02000000000000000000" pitchFamily="2" charset="0"/>
        <a:ea typeface="+mn-ea"/>
        <a:cs typeface="+mn-cs"/>
      </a:defRPr>
    </a:lvl6pPr>
    <a:lvl7pPr marL="2743200" algn="l" defTabSz="914400" rtl="0" eaLnBrk="1" latinLnBrk="0" hangingPunct="1">
      <a:defRPr kern="1200">
        <a:solidFill>
          <a:schemeClr val="tx1"/>
        </a:solidFill>
        <a:latin typeface="Twinkl" panose="02000000000000000000" pitchFamily="2" charset="0"/>
        <a:ea typeface="+mn-ea"/>
        <a:cs typeface="+mn-cs"/>
      </a:defRPr>
    </a:lvl7pPr>
    <a:lvl8pPr marL="3200400" algn="l" defTabSz="914400" rtl="0" eaLnBrk="1" latinLnBrk="0" hangingPunct="1">
      <a:defRPr kern="1200">
        <a:solidFill>
          <a:schemeClr val="tx1"/>
        </a:solidFill>
        <a:latin typeface="Twinkl" panose="02000000000000000000" pitchFamily="2" charset="0"/>
        <a:ea typeface="+mn-ea"/>
        <a:cs typeface="+mn-cs"/>
      </a:defRPr>
    </a:lvl8pPr>
    <a:lvl9pPr marL="3657600" algn="l" defTabSz="914400" rtl="0" eaLnBrk="1" latinLnBrk="0" hangingPunct="1">
      <a:defRPr kern="1200">
        <a:solidFill>
          <a:schemeClr val="tx1"/>
        </a:solidFill>
        <a:latin typeface="Twinkl" panose="02000000000000000000"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3" autoAdjust="0"/>
    <p:restoredTop sz="94660"/>
  </p:normalViewPr>
  <p:slideViewPr>
    <p:cSldViewPr snapToGrid="0">
      <p:cViewPr varScale="1">
        <p:scale>
          <a:sx n="87" d="100"/>
          <a:sy n="87" d="100"/>
        </p:scale>
        <p:origin x="1152"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792F9-2E73-4E84-9CE3-8CFD7230B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4BD3B10-485E-4061-B82E-470EC6E1F2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A95FCA5-67CD-498C-BE22-18DA182A6AA8}" type="datetimeFigureOut">
              <a:rPr lang="en-GB"/>
              <a:pPr>
                <a:defRPr/>
              </a:pPr>
              <a:t>05/02/2023</a:t>
            </a:fld>
            <a:endParaRPr lang="en-GB"/>
          </a:p>
        </p:txBody>
      </p:sp>
      <p:sp>
        <p:nvSpPr>
          <p:cNvPr id="4" name="Footer Placeholder 3">
            <a:extLst>
              <a:ext uri="{FF2B5EF4-FFF2-40B4-BE49-F238E27FC236}">
                <a16:creationId xmlns:a16="http://schemas.microsoft.com/office/drawing/2014/main" id="{4684B33E-A921-414E-A872-4B08E1966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E76BDA79-05A7-4057-9993-020DAF8FF71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01532B0-E1D5-4B06-842B-8550F36269D9}"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61AC7-15AF-43A2-AADB-04007B1D77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30B18CC-B8EB-4336-8731-F6D3372B8D0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501FF9-BABA-4DFB-9D7E-3CDB47AAF827}" type="datetimeFigureOut">
              <a:rPr lang="en-GB"/>
              <a:pPr>
                <a:defRPr/>
              </a:pPr>
              <a:t>05/02/2023</a:t>
            </a:fld>
            <a:endParaRPr lang="en-GB"/>
          </a:p>
        </p:txBody>
      </p:sp>
      <p:sp>
        <p:nvSpPr>
          <p:cNvPr id="4" name="Slide Image Placeholder 3">
            <a:extLst>
              <a:ext uri="{FF2B5EF4-FFF2-40B4-BE49-F238E27FC236}">
                <a16:creationId xmlns:a16="http://schemas.microsoft.com/office/drawing/2014/main" id="{92EE2C86-8E3C-44FE-8FAD-DF8329A88D1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D3E95B2-5F55-44A4-BF3E-8B0662438E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DC3AD4F-09A8-4038-A064-30F4E46D268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89507E8E-23C0-4A7C-BB48-48F7B9BA95C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2986168-1603-4C40-9707-EC0F31A93C8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75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409722D4-B5E2-4D03-BEEB-D5B5A54230E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8D946867-6F8C-4AC6-8CBA-EDA26BE412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28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3143BF2-7C29-4259-BAAC-F03BF00F1C0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6127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C64E1579-9127-4D90-BED1-11ED0A0A8C91}"/>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6E71C4C9-3EBF-4494-BB5C-423B9EE8C13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5524F868-AFA0-4BF4-AC83-D885A87CF7B7}"/>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DF2B6209-38A6-46FF-9B92-7836305F756E}"/>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E05B081E-1285-416B-AD2D-590E6235D6A0}"/>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492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765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3F0640-2C3D-4512-B9EB-C5E0EE2D1437}"/>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7F4F6BB-8AF8-4A48-8F72-083CF8E31FC1}"/>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90B7D-9ACF-4D36-9339-F6995B15162B}"/>
              </a:ext>
            </a:extLst>
          </p:cNvPr>
          <p:cNvSpPr>
            <a:spLocks noGrp="1"/>
          </p:cNvSpPr>
          <p:nvPr>
            <p:ph type="title"/>
          </p:nvPr>
        </p:nvSpPr>
        <p:spPr>
          <a:xfrm>
            <a:off x="457200" y="469900"/>
            <a:ext cx="8220075" cy="3789363"/>
          </a:xfrm>
        </p:spPr>
        <p:txBody>
          <a:bodyPr rtlCol="0" anchor="t" anchorCtr="0"/>
          <a:lstStyle/>
          <a:p>
            <a:pPr marL="228600" indent="-228600" algn="ctr" eaLnBrk="1" fontAlgn="auto" hangingPunct="1">
              <a:lnSpc>
                <a:spcPts val="2200"/>
              </a:lnSpc>
              <a:spcBef>
                <a:spcPts val="0"/>
              </a:spcBef>
              <a:spcAft>
                <a:spcPts val="1000"/>
              </a:spcAft>
              <a:buClr>
                <a:srgbClr val="1C1C1C"/>
              </a:buClr>
              <a:buSzPts val="1800"/>
              <a:defRPr/>
            </a:pPr>
            <a:r>
              <a:rPr lang="en-GB" sz="2800" dirty="0">
                <a:solidFill>
                  <a:schemeClr val="accent6">
                    <a:lumMod val="75000"/>
                  </a:schemeClr>
                </a:solidFill>
                <a:latin typeface="+mn-lt"/>
                <a:ea typeface="Tuffy" panose="020B0603060100000000" pitchFamily="34" charset="0"/>
                <a:cs typeface="Arial" panose="020B0604020202020204" pitchFamily="34" charset="0"/>
              </a:rPr>
              <a:t>Notes to Practitioners </a:t>
            </a:r>
            <a:r>
              <a:rPr lang="en-GB" sz="2800" b="0" dirty="0">
                <a:solidFill>
                  <a:schemeClr val="accent6">
                    <a:lumMod val="75000"/>
                  </a:schemeClr>
                </a:solidFill>
                <a:latin typeface="Arial" panose="020B0604020202020204" pitchFamily="34" charset="0"/>
                <a:ea typeface="Tuffy" panose="020B0603060100000000" pitchFamily="34" charset="0"/>
                <a:cs typeface="Arial" panose="020B0604020202020204" pitchFamily="34" charset="0"/>
              </a:rPr>
              <a:t/>
            </a:r>
            <a:br>
              <a:rPr lang="en-GB" sz="2800" b="0" dirty="0">
                <a:solidFill>
                  <a:schemeClr val="accent6">
                    <a:lumMod val="75000"/>
                  </a:schemeClr>
                </a:solidFill>
                <a:latin typeface="Arial" panose="020B0604020202020204" pitchFamily="34" charset="0"/>
                <a:ea typeface="Tuffy" panose="020B0603060100000000" pitchFamily="34" charset="0"/>
                <a:cs typeface="Arial" panose="020B0604020202020204" pitchFamily="34" charset="0"/>
              </a:rPr>
            </a:br>
            <a:r>
              <a:rPr lang="en-GB" sz="1600" b="0" u="sng" dirty="0">
                <a:solidFill>
                  <a:schemeClr val="tx1"/>
                </a:solidFill>
                <a:latin typeface="Arial" panose="020B0604020202020204" pitchFamily="34" charset="0"/>
                <a:ea typeface="Tuffy" panose="020B0603060100000000" pitchFamily="34" charset="0"/>
                <a:cs typeface="Arial" panose="020B0604020202020204" pitchFamily="34" charset="0"/>
              </a:rPr>
              <a:t/>
            </a:r>
            <a:br>
              <a:rPr lang="en-GB" sz="1600" b="0" u="sng" dirty="0">
                <a:solidFill>
                  <a:schemeClr val="tx1"/>
                </a:solidFill>
                <a:latin typeface="Arial" panose="020B0604020202020204" pitchFamily="34" charset="0"/>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Buddy the Dog’s Internet Safety Story can be used to teach young children how to use the Internet safely in a fun way! The story specifically focuses on the safe use of tablets and smartphones. </a:t>
            </a:r>
            <a:br>
              <a:rPr lang="en-GB" sz="1700" b="0" dirty="0">
                <a:solidFill>
                  <a:schemeClr val="tx1"/>
                </a:solidFill>
                <a:latin typeface="+mn-lt"/>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
            </a:r>
            <a:br>
              <a:rPr lang="en-GB" sz="1700" b="0" dirty="0">
                <a:solidFill>
                  <a:schemeClr val="tx1"/>
                </a:solidFill>
                <a:latin typeface="+mn-lt"/>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	As you read the story, you may like to ask your children their opinions on what Ben should do in each scenario. This will help to initiate discussions about key online safety issues.</a:t>
            </a:r>
            <a:br>
              <a:rPr lang="en-GB" sz="1700" b="0" dirty="0">
                <a:solidFill>
                  <a:schemeClr val="tx1"/>
                </a:solidFill>
                <a:latin typeface="+mn-lt"/>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
            </a:r>
            <a:br>
              <a:rPr lang="en-GB" sz="1700" b="0" dirty="0">
                <a:solidFill>
                  <a:schemeClr val="tx1"/>
                </a:solidFill>
                <a:latin typeface="+mn-lt"/>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A catchy song is also included within the story to </a:t>
            </a:r>
            <a:br>
              <a:rPr lang="en-GB" sz="1700" b="0" dirty="0">
                <a:solidFill>
                  <a:schemeClr val="tx1"/>
                </a:solidFill>
                <a:latin typeface="+mn-lt"/>
                <a:ea typeface="Tuffy" panose="020B0603060100000000" pitchFamily="34" charset="0"/>
                <a:cs typeface="Arial" panose="020B0604020202020204" pitchFamily="34" charset="0"/>
              </a:rPr>
            </a:br>
            <a:r>
              <a:rPr lang="en-GB" sz="1700" b="0" dirty="0">
                <a:solidFill>
                  <a:schemeClr val="tx1"/>
                </a:solidFill>
                <a:latin typeface="+mn-lt"/>
                <a:ea typeface="Tuffy" panose="020B0603060100000000" pitchFamily="34" charset="0"/>
                <a:cs typeface="Arial" panose="020B0604020202020204" pitchFamily="34" charset="0"/>
              </a:rPr>
              <a:t>reinforce the key Internet Safety messages. </a:t>
            </a:r>
            <a:r>
              <a:rPr lang="en-GB" sz="1600" b="0" dirty="0">
                <a:latin typeface="Arial" panose="020B0604020202020204" pitchFamily="34" charset="0"/>
                <a:ea typeface="Tuffy" panose="020B0603060100000000" pitchFamily="34" charset="0"/>
                <a:cs typeface="Arial" panose="020B0604020202020204" pitchFamily="34" charset="0"/>
              </a:rPr>
              <a:t/>
            </a:r>
            <a:br>
              <a:rPr lang="en-GB" sz="1600" b="0" dirty="0">
                <a:latin typeface="Arial" panose="020B0604020202020204" pitchFamily="34" charset="0"/>
                <a:ea typeface="Tuffy" panose="020B0603060100000000" pitchFamily="34" charset="0"/>
                <a:cs typeface="Arial" panose="020B0604020202020204" pitchFamily="34" charset="0"/>
              </a:rPr>
            </a:br>
            <a:r>
              <a:rPr lang="en-GB" sz="1600" b="0" dirty="0">
                <a:latin typeface="Arial" panose="020B0604020202020204" pitchFamily="34" charset="0"/>
                <a:ea typeface="Tuffy" panose="020B0603060100000000" pitchFamily="34" charset="0"/>
                <a:cs typeface="Arial" panose="020B0604020202020204" pitchFamily="34" charset="0"/>
              </a:rPr>
              <a:t/>
            </a:r>
            <a:br>
              <a:rPr lang="en-GB" sz="1600" b="0" dirty="0">
                <a:latin typeface="Arial" panose="020B0604020202020204" pitchFamily="34" charset="0"/>
                <a:ea typeface="Tuffy" panose="020B0603060100000000" pitchFamily="34" charset="0"/>
                <a:cs typeface="Arial" panose="020B0604020202020204" pitchFamily="34" charset="0"/>
              </a:rPr>
            </a:br>
            <a:endParaRPr lang="en-GB" altLang="en-US" sz="1600" b="0" dirty="0">
              <a:solidFill>
                <a:schemeClr val="accent1"/>
              </a:solidFill>
              <a:latin typeface="Arial" panose="020B0604020202020204" pitchFamily="34" charset="0"/>
              <a:ea typeface="Tuffy" panose="020B0603060100000000" pitchFamily="34" charset="0"/>
              <a:cs typeface="Arial" panose="020B0604020202020204" pitchFamily="34" charset="0"/>
            </a:endParaRPr>
          </a:p>
        </p:txBody>
      </p:sp>
      <p:sp>
        <p:nvSpPr>
          <p:cNvPr id="9219" name="Title 2">
            <a:extLst>
              <a:ext uri="{FF2B5EF4-FFF2-40B4-BE49-F238E27FC236}">
                <a16:creationId xmlns:a16="http://schemas.microsoft.com/office/drawing/2014/main" id="{B5C393F2-5265-4FE2-BC58-046400259309}"/>
              </a:ext>
            </a:extLst>
          </p:cNvPr>
          <p:cNvSpPr>
            <a:spLocks/>
          </p:cNvSpPr>
          <p:nvPr/>
        </p:nvSpPr>
        <p:spPr bwMode="auto">
          <a:xfrm>
            <a:off x="457200" y="6283325"/>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spcBef>
                <a:spcPct val="0"/>
              </a:spcBef>
              <a:buFontTx/>
              <a:buNone/>
            </a:pPr>
            <a:r>
              <a:rPr lang="en-GB" altLang="en-US" sz="1000">
                <a:solidFill>
                  <a:schemeClr val="bg1"/>
                </a:solidFill>
                <a:latin typeface="Arial" panose="020B0604020202020204" pitchFamily="34" charset="0"/>
                <a:ea typeface="Tuffy" panose="020B0603060100000000" pitchFamily="34" charset="0"/>
                <a:cs typeface="Arial" panose="020B0604020202020204" pitchFamily="34" charset="0"/>
              </a:rPr>
              <a:t>You may wish to delete this slide before beginning the presentation.</a:t>
            </a:r>
          </a:p>
        </p:txBody>
      </p:sp>
      <p:sp>
        <p:nvSpPr>
          <p:cNvPr id="9220" name="Picture 8">
            <a:extLst>
              <a:ext uri="{FF2B5EF4-FFF2-40B4-BE49-F238E27FC236}">
                <a16:creationId xmlns:a16="http://schemas.microsoft.com/office/drawing/2014/main" id="{4E8510B5-DF91-436F-B430-E087247B56CA}"/>
              </a:ext>
            </a:extLst>
          </p:cNvPr>
          <p:cNvSpPr>
            <a:spLocks noChangeAspect="1" noChangeArrowheads="1"/>
          </p:cNvSpPr>
          <p:nvPr/>
        </p:nvSpPr>
        <p:spPr bwMode="auto">
          <a:xfrm>
            <a:off x="746125" y="3460750"/>
            <a:ext cx="29718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endParaRPr lang="en-A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a:extLst>
              <a:ext uri="{FF2B5EF4-FFF2-40B4-BE49-F238E27FC236}">
                <a16:creationId xmlns:a16="http://schemas.microsoft.com/office/drawing/2014/main" id="{3889A352-3543-4FF9-8B79-D088C87D8826}"/>
              </a:ext>
            </a:extLst>
          </p:cNvPr>
          <p:cNvSpPr>
            <a:spLocks noChangeArrowheads="1"/>
          </p:cNvSpPr>
          <p:nvPr/>
        </p:nvSpPr>
        <p:spPr bwMode="auto">
          <a:xfrm>
            <a:off x="457200" y="420688"/>
            <a:ext cx="41148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The next day, Ben and his Mummy went shopping together. </a:t>
            </a:r>
          </a:p>
          <a:p>
            <a:pPr eaLnBrk="1" hangingPunct="1">
              <a:lnSpc>
                <a:spcPct val="100000"/>
              </a:lnSpc>
              <a:spcBef>
                <a:spcPct val="0"/>
              </a:spcBef>
              <a:spcAft>
                <a:spcPts val="800"/>
              </a:spcAft>
              <a:buFontTx/>
              <a:buNone/>
            </a:pPr>
            <a:r>
              <a:rPr lang="en-GB" altLang="en-US" dirty="0">
                <a:solidFill>
                  <a:schemeClr val="tx1"/>
                </a:solidFill>
              </a:rPr>
              <a:t>Mummy told Ben that because he had been so sensible using his tablet, he could watch a video on her phone while she was shopping. </a:t>
            </a:r>
          </a:p>
        </p:txBody>
      </p:sp>
      <p:sp>
        <p:nvSpPr>
          <p:cNvPr id="17411" name="Rectangle 2">
            <a:extLst>
              <a:ext uri="{FF2B5EF4-FFF2-40B4-BE49-F238E27FC236}">
                <a16:creationId xmlns:a16="http://schemas.microsoft.com/office/drawing/2014/main" id="{B08A3264-F0ED-47E3-8584-C5E406F512F1}"/>
              </a:ext>
            </a:extLst>
          </p:cNvPr>
          <p:cNvSpPr>
            <a:spLocks noChangeArrowheads="1"/>
          </p:cNvSpPr>
          <p:nvPr/>
        </p:nvSpPr>
        <p:spPr bwMode="auto">
          <a:xfrm>
            <a:off x="4572000" y="420688"/>
            <a:ext cx="41148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accidentally pressed something on the phone and a different video appeared on the screen. Ben didn’t know if he should watch the video and Buddy wasn’t there to help him. </a:t>
            </a:r>
          </a:p>
          <a:p>
            <a:pPr eaLnBrk="1" hangingPunct="1">
              <a:lnSpc>
                <a:spcPct val="100000"/>
              </a:lnSpc>
              <a:spcBef>
                <a:spcPct val="0"/>
              </a:spcBef>
              <a:spcAft>
                <a:spcPts val="800"/>
              </a:spcAft>
              <a:buFontTx/>
              <a:buNone/>
            </a:pPr>
            <a:r>
              <a:rPr lang="en-GB" altLang="en-US" dirty="0">
                <a:solidFill>
                  <a:schemeClr val="tx1"/>
                </a:solidFill>
              </a:rPr>
              <a:t>He wondered, </a:t>
            </a:r>
            <a:br>
              <a:rPr lang="en-GB" altLang="en-US" dirty="0">
                <a:solidFill>
                  <a:schemeClr val="tx1"/>
                </a:solidFill>
              </a:rPr>
            </a:br>
            <a:r>
              <a:rPr lang="en-GB" altLang="en-US" dirty="0">
                <a:solidFill>
                  <a:schemeClr val="tx1"/>
                </a:solidFill>
                <a:latin typeface="Twinkl SemiBold" panose="02000000000000000000" pitchFamily="2" charset="0"/>
              </a:rPr>
              <a:t>“Should I watch this video, even though I don’t know what it is?”</a:t>
            </a:r>
          </a:p>
        </p:txBody>
      </p:sp>
      <p:sp>
        <p:nvSpPr>
          <p:cNvPr id="4" name="Rectangle: Rounded Corners 3">
            <a:extLst>
              <a:ext uri="{FF2B5EF4-FFF2-40B4-BE49-F238E27FC236}">
                <a16:creationId xmlns:a16="http://schemas.microsoft.com/office/drawing/2014/main" id="{8D38F932-C100-468B-A733-45F5A8F14AF3}"/>
              </a:ext>
            </a:extLst>
          </p:cNvPr>
          <p:cNvSpPr/>
          <p:nvPr/>
        </p:nvSpPr>
        <p:spPr>
          <a:xfrm flipH="1">
            <a:off x="685800" y="4635500"/>
            <a:ext cx="3790950" cy="1538288"/>
          </a:xfrm>
          <a:prstGeom prst="roundRect">
            <a:avLst>
              <a:gd name="adj" fmla="val 82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ight Triangle 4">
            <a:extLst>
              <a:ext uri="{FF2B5EF4-FFF2-40B4-BE49-F238E27FC236}">
                <a16:creationId xmlns:a16="http://schemas.microsoft.com/office/drawing/2014/main" id="{39A25406-06A1-4DE5-A050-39F4BA26DBE8}"/>
              </a:ext>
            </a:extLst>
          </p:cNvPr>
          <p:cNvSpPr/>
          <p:nvPr/>
        </p:nvSpPr>
        <p:spPr>
          <a:xfrm>
            <a:off x="685800" y="3306763"/>
            <a:ext cx="7758113" cy="1603375"/>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7414" name="Picture 11">
            <a:extLst>
              <a:ext uri="{FF2B5EF4-FFF2-40B4-BE49-F238E27FC236}">
                <a16:creationId xmlns:a16="http://schemas.microsoft.com/office/drawing/2014/main" id="{C2F35BBF-076B-473A-880B-CB5E9670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413"/>
          <a:stretch>
            <a:fillRect/>
          </a:stretch>
        </p:blipFill>
        <p:spPr bwMode="auto">
          <a:xfrm>
            <a:off x="692150" y="3176588"/>
            <a:ext cx="20780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2E340E4-EE95-4B31-826E-FFB68D445BA9}"/>
              </a:ext>
            </a:extLst>
          </p:cNvPr>
          <p:cNvSpPr/>
          <p:nvPr/>
        </p:nvSpPr>
        <p:spPr>
          <a:xfrm>
            <a:off x="4476750" y="3633788"/>
            <a:ext cx="4086225" cy="137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Freeform: Shape 19">
            <a:extLst>
              <a:ext uri="{FF2B5EF4-FFF2-40B4-BE49-F238E27FC236}">
                <a16:creationId xmlns:a16="http://schemas.microsoft.com/office/drawing/2014/main" id="{25415CEA-0E58-4C0A-9148-F59B270BB05B}"/>
              </a:ext>
            </a:extLst>
          </p:cNvPr>
          <p:cNvSpPr/>
          <p:nvPr/>
        </p:nvSpPr>
        <p:spPr>
          <a:xfrm>
            <a:off x="5599113" y="3370263"/>
            <a:ext cx="2852737" cy="2817812"/>
          </a:xfrm>
          <a:custGeom>
            <a:avLst/>
            <a:gdLst>
              <a:gd name="connsiteX0" fmla="*/ 1688342 w 1688342"/>
              <a:gd name="connsiteY0" fmla="*/ 0 h 1667292"/>
              <a:gd name="connsiteX1" fmla="*/ 1688342 w 1688342"/>
              <a:gd name="connsiteY1" fmla="*/ 1667292 h 1667292"/>
              <a:gd name="connsiteX2" fmla="*/ 0 w 1688342"/>
              <a:gd name="connsiteY2" fmla="*/ 1667292 h 1667292"/>
              <a:gd name="connsiteX3" fmla="*/ 7603 w 1688342"/>
              <a:gd name="connsiteY3" fmla="*/ 1516725 h 1667292"/>
              <a:gd name="connsiteX4" fmla="*/ 1526264 w 1688342"/>
              <a:gd name="connsiteY4" fmla="*/ 7674 h 166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42" h="1667292">
                <a:moveTo>
                  <a:pt x="1688342" y="0"/>
                </a:moveTo>
                <a:lnTo>
                  <a:pt x="1688342" y="1667292"/>
                </a:lnTo>
                <a:lnTo>
                  <a:pt x="0" y="1667292"/>
                </a:lnTo>
                <a:lnTo>
                  <a:pt x="7603" y="1516725"/>
                </a:lnTo>
                <a:cubicBezTo>
                  <a:pt x="88713" y="718048"/>
                  <a:pt x="726133" y="83831"/>
                  <a:pt x="1526264" y="767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Speech Bubble: Oval 17">
            <a:extLst>
              <a:ext uri="{FF2B5EF4-FFF2-40B4-BE49-F238E27FC236}">
                <a16:creationId xmlns:a16="http://schemas.microsoft.com/office/drawing/2014/main" id="{70E12CF1-78C8-43D0-BAAC-BD9C10FD7B2D}"/>
              </a:ext>
            </a:extLst>
          </p:cNvPr>
          <p:cNvSpPr/>
          <p:nvPr/>
        </p:nvSpPr>
        <p:spPr>
          <a:xfrm>
            <a:off x="4378325" y="3429000"/>
            <a:ext cx="2730500" cy="1706563"/>
          </a:xfrm>
          <a:prstGeom prst="wedgeEllipseCallout">
            <a:avLst>
              <a:gd name="adj1" fmla="val 56728"/>
              <a:gd name="adj2" fmla="val 3033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Should I watch this video, even though I don’t know what it is?</a:t>
            </a:r>
          </a:p>
        </p:txBody>
      </p:sp>
      <p:pic>
        <p:nvPicPr>
          <p:cNvPr id="13" name="Picture 4">
            <a:extLst>
              <a:ext uri="{FF2B5EF4-FFF2-40B4-BE49-F238E27FC236}">
                <a16:creationId xmlns:a16="http://schemas.microsoft.com/office/drawing/2014/main" id="{1519BC81-8068-46D6-9821-64399E11768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p:blipFill>
        <p:spPr bwMode="auto">
          <a:xfrm flipH="1">
            <a:off x="1442704" y="2692401"/>
            <a:ext cx="941721" cy="33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14182D6-E289-48B4-A0CE-EDAAF5D91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92317" y="3306763"/>
            <a:ext cx="980341" cy="2738120"/>
          </a:xfrm>
          <a:prstGeom prst="rect">
            <a:avLst/>
          </a:prstGeom>
        </p:spPr>
      </p:pic>
      <p:pic>
        <p:nvPicPr>
          <p:cNvPr id="17" name="Picture 16">
            <a:extLst>
              <a:ext uri="{FF2B5EF4-FFF2-40B4-BE49-F238E27FC236}">
                <a16:creationId xmlns:a16="http://schemas.microsoft.com/office/drawing/2014/main" id="{FEF44A95-44D0-4E1D-9B05-067AE44A2D5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45923"/>
          <a:stretch/>
        </p:blipFill>
        <p:spPr>
          <a:xfrm flipH="1">
            <a:off x="7055967" y="3901440"/>
            <a:ext cx="1504465" cy="22723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a:extLst>
              <a:ext uri="{FF2B5EF4-FFF2-40B4-BE49-F238E27FC236}">
                <a16:creationId xmlns:a16="http://schemas.microsoft.com/office/drawing/2014/main" id="{A75D7F6D-20C6-4FD8-A984-FE6FF22BF9F6}"/>
              </a:ext>
            </a:extLst>
          </p:cNvPr>
          <p:cNvSpPr>
            <a:spLocks noChangeArrowheads="1"/>
          </p:cNvSpPr>
          <p:nvPr/>
        </p:nvSpPr>
        <p:spPr bwMode="auto">
          <a:xfrm>
            <a:off x="457200" y="420688"/>
            <a:ext cx="41148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remembered what Buddy’s song said to do, </a:t>
            </a:r>
          </a:p>
          <a:p>
            <a:pPr eaLnBrk="1" hangingPunct="1">
              <a:lnSpc>
                <a:spcPct val="100000"/>
              </a:lnSpc>
              <a:spcBef>
                <a:spcPct val="0"/>
              </a:spcBef>
              <a:spcAft>
                <a:spcPts val="800"/>
              </a:spcAft>
              <a:buFontTx/>
              <a:buNone/>
            </a:pPr>
            <a:r>
              <a:rPr lang="en-GB" altLang="en-US" dirty="0">
                <a:solidFill>
                  <a:schemeClr val="tx1"/>
                </a:solidFill>
                <a:latin typeface="Twinkl SemiBold" panose="02000000000000000000" pitchFamily="2" charset="0"/>
              </a:rPr>
              <a:t>‘Ask your grown-up, </a:t>
            </a:r>
            <a:br>
              <a:rPr lang="en-GB" altLang="en-US" dirty="0">
                <a:solidFill>
                  <a:schemeClr val="tx1"/>
                </a:solidFill>
                <a:latin typeface="Twinkl SemiBold" panose="02000000000000000000" pitchFamily="2" charset="0"/>
              </a:rPr>
            </a:br>
            <a:r>
              <a:rPr lang="en-GB" altLang="en-US" dirty="0">
                <a:solidFill>
                  <a:schemeClr val="tx1"/>
                </a:solidFill>
                <a:latin typeface="Twinkl SemiBold" panose="02000000000000000000" pitchFamily="2" charset="0"/>
              </a:rPr>
              <a:t>Ask your grown-up, </a:t>
            </a:r>
            <a:br>
              <a:rPr lang="en-GB" altLang="en-US" dirty="0">
                <a:solidFill>
                  <a:schemeClr val="tx1"/>
                </a:solidFill>
                <a:latin typeface="Twinkl SemiBold" panose="02000000000000000000" pitchFamily="2" charset="0"/>
              </a:rPr>
            </a:br>
            <a:r>
              <a:rPr lang="en-GB" altLang="en-US" dirty="0">
                <a:solidFill>
                  <a:schemeClr val="tx1"/>
                </a:solidFill>
                <a:latin typeface="Twinkl SemiBold" panose="02000000000000000000" pitchFamily="2" charset="0"/>
              </a:rPr>
              <a:t>Ask for help! </a:t>
            </a:r>
            <a:br>
              <a:rPr lang="en-GB" altLang="en-US" dirty="0">
                <a:solidFill>
                  <a:schemeClr val="tx1"/>
                </a:solidFill>
                <a:latin typeface="Twinkl SemiBold" panose="02000000000000000000" pitchFamily="2" charset="0"/>
              </a:rPr>
            </a:br>
            <a:r>
              <a:rPr lang="en-GB" altLang="en-US" dirty="0">
                <a:solidFill>
                  <a:schemeClr val="tx1"/>
                </a:solidFill>
                <a:latin typeface="Twinkl SemiBold" panose="02000000000000000000" pitchFamily="2" charset="0"/>
              </a:rPr>
              <a:t>Ask for help!’</a:t>
            </a:r>
          </a:p>
          <a:p>
            <a:pPr eaLnBrk="1" hangingPunct="1">
              <a:lnSpc>
                <a:spcPct val="100000"/>
              </a:lnSpc>
              <a:spcBef>
                <a:spcPct val="0"/>
              </a:spcBef>
              <a:spcAft>
                <a:spcPts val="800"/>
              </a:spcAft>
              <a:buFontTx/>
              <a:buNone/>
            </a:pPr>
            <a:r>
              <a:rPr lang="en-GB" altLang="en-US" dirty="0">
                <a:solidFill>
                  <a:schemeClr val="tx1"/>
                </a:solidFill>
              </a:rPr>
              <a:t>Ben shouted out, “Mummy, Mummy, I need your help!”</a:t>
            </a:r>
          </a:p>
          <a:p>
            <a:pPr eaLnBrk="1" hangingPunct="1">
              <a:lnSpc>
                <a:spcPct val="100000"/>
              </a:lnSpc>
              <a:spcBef>
                <a:spcPct val="0"/>
              </a:spcBef>
              <a:spcAft>
                <a:spcPts val="800"/>
              </a:spcAft>
              <a:buFontTx/>
              <a:buNone/>
            </a:pPr>
            <a:r>
              <a:rPr lang="en-GB" altLang="en-US" dirty="0">
                <a:solidFill>
                  <a:schemeClr val="tx1"/>
                </a:solidFill>
              </a:rPr>
              <a:t>Mummy quickly came and looked at her phone. She told Ben that on the Internet there are some videos that are not suitable for children, just like some TV shows and films on the television.</a:t>
            </a:r>
          </a:p>
          <a:p>
            <a:pPr eaLnBrk="1" hangingPunct="1">
              <a:lnSpc>
                <a:spcPct val="100000"/>
              </a:lnSpc>
              <a:spcBef>
                <a:spcPct val="0"/>
              </a:spcBef>
              <a:spcAft>
                <a:spcPts val="800"/>
              </a:spcAft>
              <a:buFontTx/>
              <a:buNone/>
            </a:pPr>
            <a:r>
              <a:rPr lang="en-GB" altLang="en-US" dirty="0">
                <a:solidFill>
                  <a:schemeClr val="tx1"/>
                </a:solidFill>
              </a:rPr>
              <a:t>She told Ben he was very clever asking for help and for not watching a video when he didn’t know what it was. </a:t>
            </a:r>
          </a:p>
          <a:p>
            <a:pPr algn="just" eaLnBrk="1" hangingPunct="1">
              <a:lnSpc>
                <a:spcPct val="100000"/>
              </a:lnSpc>
              <a:spcBef>
                <a:spcPct val="0"/>
              </a:spcBef>
              <a:spcAft>
                <a:spcPts val="800"/>
              </a:spcAft>
              <a:buFontTx/>
              <a:buNone/>
            </a:pPr>
            <a:endParaRPr lang="en-GB" altLang="en-US" dirty="0">
              <a:solidFill>
                <a:schemeClr val="tx1"/>
              </a:solidFill>
            </a:endParaRPr>
          </a:p>
        </p:txBody>
      </p:sp>
      <p:sp>
        <p:nvSpPr>
          <p:cNvPr id="4" name="Rectangle: Rounded Corners 3">
            <a:extLst>
              <a:ext uri="{FF2B5EF4-FFF2-40B4-BE49-F238E27FC236}">
                <a16:creationId xmlns:a16="http://schemas.microsoft.com/office/drawing/2014/main" id="{110F6908-02B5-4DF6-9BEF-92BB84D978F2}"/>
              </a:ext>
            </a:extLst>
          </p:cNvPr>
          <p:cNvSpPr/>
          <p:nvPr/>
        </p:nvSpPr>
        <p:spPr>
          <a:xfrm>
            <a:off x="4572000" y="1852613"/>
            <a:ext cx="3906838" cy="4359275"/>
          </a:xfrm>
          <a:prstGeom prst="roundRect">
            <a:avLst>
              <a:gd name="adj" fmla="val 51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8436" name="Picture 8">
            <a:extLst>
              <a:ext uri="{FF2B5EF4-FFF2-40B4-BE49-F238E27FC236}">
                <a16:creationId xmlns:a16="http://schemas.microsoft.com/office/drawing/2014/main" id="{52326F3F-A5B6-417D-8609-627A3158D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413"/>
          <a:stretch>
            <a:fillRect/>
          </a:stretch>
        </p:blipFill>
        <p:spPr bwMode="auto">
          <a:xfrm>
            <a:off x="4572000" y="1558925"/>
            <a:ext cx="3173413"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53DFA219-9FE9-472B-B5CB-4F5BDE90589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p:blipFill>
        <p:spPr bwMode="auto">
          <a:xfrm flipH="1">
            <a:off x="7082677" y="765175"/>
            <a:ext cx="148093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45ABD41-D70B-46E6-8D10-57656026BD1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46688" y="1878013"/>
            <a:ext cx="1494838" cy="4175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a:extLst>
              <a:ext uri="{FF2B5EF4-FFF2-40B4-BE49-F238E27FC236}">
                <a16:creationId xmlns:a16="http://schemas.microsoft.com/office/drawing/2014/main" id="{8DEBC7F6-A89D-4996-A981-7170DFC1E3A6}"/>
              </a:ext>
            </a:extLst>
          </p:cNvPr>
          <p:cNvSpPr>
            <a:spLocks noChangeArrowheads="1"/>
          </p:cNvSpPr>
          <p:nvPr/>
        </p:nvSpPr>
        <p:spPr bwMode="auto">
          <a:xfrm>
            <a:off x="457200" y="420688"/>
            <a:ext cx="4114800"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Later that night, Ben was having lots of fun playing a game online against one of his friends from school. </a:t>
            </a:r>
          </a:p>
          <a:p>
            <a:pPr eaLnBrk="1" hangingPunct="1">
              <a:lnSpc>
                <a:spcPct val="100000"/>
              </a:lnSpc>
              <a:spcBef>
                <a:spcPct val="0"/>
              </a:spcBef>
              <a:spcAft>
                <a:spcPts val="800"/>
              </a:spcAft>
              <a:buFontTx/>
              <a:buNone/>
            </a:pPr>
            <a:r>
              <a:rPr lang="en-GB" altLang="en-US" dirty="0">
                <a:solidFill>
                  <a:schemeClr val="tx1"/>
                </a:solidFill>
              </a:rPr>
              <a:t>Suddenly a message from someone Ben didn’t know appeared on the screen. It said “Hello, can I play too?”</a:t>
            </a: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eaLnBrk="1" hangingPunct="1">
              <a:lnSpc>
                <a:spcPct val="100000"/>
              </a:lnSpc>
              <a:spcBef>
                <a:spcPct val="0"/>
              </a:spcBef>
              <a:spcAft>
                <a:spcPts val="800"/>
              </a:spcAft>
              <a:buFontTx/>
              <a:buNone/>
            </a:pPr>
            <a:r>
              <a:rPr lang="en-GB" altLang="en-US" dirty="0">
                <a:solidFill>
                  <a:schemeClr val="tx1"/>
                </a:solidFill>
              </a:rPr>
              <a:t>Ben was shocked and didn’t know what to do. He didn’t know this person but he didn’t want to be unkind and say they couldn’t play the game. </a:t>
            </a:r>
          </a:p>
        </p:txBody>
      </p:sp>
      <p:sp>
        <p:nvSpPr>
          <p:cNvPr id="19459" name="Rectangle 2">
            <a:extLst>
              <a:ext uri="{FF2B5EF4-FFF2-40B4-BE49-F238E27FC236}">
                <a16:creationId xmlns:a16="http://schemas.microsoft.com/office/drawing/2014/main" id="{682D2C86-036D-4DA9-AE8A-8A3F83A0464E}"/>
              </a:ext>
            </a:extLst>
          </p:cNvPr>
          <p:cNvSpPr>
            <a:spLocks noChangeArrowheads="1"/>
          </p:cNvSpPr>
          <p:nvPr/>
        </p:nvSpPr>
        <p:spPr bwMode="auto">
          <a:xfrm>
            <a:off x="4572000" y="430213"/>
            <a:ext cx="41148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Just as Ben was about to message the person back to say they could play too, Buddy started barking! </a:t>
            </a:r>
          </a:p>
          <a:p>
            <a:pPr eaLnBrk="1" hangingPunct="1">
              <a:lnSpc>
                <a:spcPct val="100000"/>
              </a:lnSpc>
              <a:spcBef>
                <a:spcPct val="0"/>
              </a:spcBef>
              <a:spcAft>
                <a:spcPts val="800"/>
              </a:spcAft>
              <a:buFontTx/>
              <a:buNone/>
            </a:pPr>
            <a:r>
              <a:rPr lang="en-GB" altLang="en-US" dirty="0">
                <a:solidFill>
                  <a:schemeClr val="tx1"/>
                </a:solidFill>
              </a:rPr>
              <a:t>Ben asked Buddy, </a:t>
            </a:r>
            <a:r>
              <a:rPr lang="en-GB" altLang="en-US" dirty="0">
                <a:solidFill>
                  <a:schemeClr val="tx1"/>
                </a:solidFill>
                <a:latin typeface="Twinkl SemiBold" panose="02000000000000000000" pitchFamily="2" charset="0"/>
              </a:rPr>
              <a:t>“Do you think I should let this person join in my game?”</a:t>
            </a:r>
          </a:p>
        </p:txBody>
      </p:sp>
      <p:pic>
        <p:nvPicPr>
          <p:cNvPr id="19460" name="Picture 3">
            <a:extLst>
              <a:ext uri="{FF2B5EF4-FFF2-40B4-BE49-F238E27FC236}">
                <a16:creationId xmlns:a16="http://schemas.microsoft.com/office/drawing/2014/main" id="{A4327310-F67D-486C-819F-DFA996B92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3017838"/>
            <a:ext cx="25368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C481C425-8479-40E0-9EC8-E7CE9C775B2E}"/>
              </a:ext>
            </a:extLst>
          </p:cNvPr>
          <p:cNvSpPr/>
          <p:nvPr/>
        </p:nvSpPr>
        <p:spPr>
          <a:xfrm>
            <a:off x="1733550" y="3556000"/>
            <a:ext cx="1536700" cy="52070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2" name="TextBox 4">
            <a:extLst>
              <a:ext uri="{FF2B5EF4-FFF2-40B4-BE49-F238E27FC236}">
                <a16:creationId xmlns:a16="http://schemas.microsoft.com/office/drawing/2014/main" id="{8EAD16DC-2AD0-4D60-8F94-F1F6B5C8DA37}"/>
              </a:ext>
            </a:extLst>
          </p:cNvPr>
          <p:cNvSpPr txBox="1">
            <a:spLocks noChangeArrowheads="1"/>
          </p:cNvSpPr>
          <p:nvPr/>
        </p:nvSpPr>
        <p:spPr bwMode="auto">
          <a:xfrm>
            <a:off x="2184400" y="3546475"/>
            <a:ext cx="1163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400">
                <a:solidFill>
                  <a:schemeClr val="bg1"/>
                </a:solidFill>
              </a:rPr>
              <a:t>Hello, can I </a:t>
            </a:r>
            <a:br>
              <a:rPr lang="en-GB" altLang="en-US" sz="1400">
                <a:solidFill>
                  <a:schemeClr val="bg1"/>
                </a:solidFill>
              </a:rPr>
            </a:br>
            <a:r>
              <a:rPr lang="en-GB" altLang="en-US" sz="1400">
                <a:solidFill>
                  <a:schemeClr val="bg1"/>
                </a:solidFill>
              </a:rPr>
              <a:t>play too?</a:t>
            </a:r>
          </a:p>
        </p:txBody>
      </p:sp>
      <p:sp>
        <p:nvSpPr>
          <p:cNvPr id="10" name="Rectangle: Rounded Corners 9">
            <a:extLst>
              <a:ext uri="{FF2B5EF4-FFF2-40B4-BE49-F238E27FC236}">
                <a16:creationId xmlns:a16="http://schemas.microsoft.com/office/drawing/2014/main" id="{87DDFA17-FAFC-4D20-9547-33B4D310011E}"/>
              </a:ext>
            </a:extLst>
          </p:cNvPr>
          <p:cNvSpPr/>
          <p:nvPr/>
        </p:nvSpPr>
        <p:spPr>
          <a:xfrm>
            <a:off x="4859338" y="3689350"/>
            <a:ext cx="3619500" cy="2522538"/>
          </a:xfrm>
          <a:prstGeom prst="roundRect">
            <a:avLst>
              <a:gd name="adj" fmla="val 51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4" name="Picture 10">
            <a:extLst>
              <a:ext uri="{FF2B5EF4-FFF2-40B4-BE49-F238E27FC236}">
                <a16:creationId xmlns:a16="http://schemas.microsoft.com/office/drawing/2014/main" id="{39833772-B1A3-444D-B74C-A5DAA514C022}"/>
              </a:ext>
            </a:extLst>
          </p:cNvPr>
          <p:cNvSpPr>
            <a:spLocks noChangeAspect="1" noChangeArrowheads="1"/>
          </p:cNvSpPr>
          <p:nvPr/>
        </p:nvSpPr>
        <p:spPr bwMode="auto">
          <a:xfrm flipH="1">
            <a:off x="4559300" y="2486025"/>
            <a:ext cx="37846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endParaRPr lang="en-AU" altLang="en-US"/>
          </a:p>
        </p:txBody>
      </p:sp>
      <p:sp>
        <p:nvSpPr>
          <p:cNvPr id="2" name="Oval 1">
            <a:extLst>
              <a:ext uri="{FF2B5EF4-FFF2-40B4-BE49-F238E27FC236}">
                <a16:creationId xmlns:a16="http://schemas.microsoft.com/office/drawing/2014/main" id="{D0A5F9E8-5934-47E8-A772-42881A2F90C8}"/>
              </a:ext>
            </a:extLst>
          </p:cNvPr>
          <p:cNvSpPr/>
          <p:nvPr/>
        </p:nvSpPr>
        <p:spPr>
          <a:xfrm>
            <a:off x="1908175" y="3605213"/>
            <a:ext cx="201613" cy="201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Freeform: Shape 14">
            <a:extLst>
              <a:ext uri="{FF2B5EF4-FFF2-40B4-BE49-F238E27FC236}">
                <a16:creationId xmlns:a16="http://schemas.microsoft.com/office/drawing/2014/main" id="{C060D10D-06B1-43FA-AB58-74F75A9028CB}"/>
              </a:ext>
            </a:extLst>
          </p:cNvPr>
          <p:cNvSpPr/>
          <p:nvPr/>
        </p:nvSpPr>
        <p:spPr>
          <a:xfrm>
            <a:off x="1820863" y="3844925"/>
            <a:ext cx="368300" cy="184150"/>
          </a:xfrm>
          <a:custGeom>
            <a:avLst/>
            <a:gdLst>
              <a:gd name="connsiteX0" fmla="*/ 468726 w 937453"/>
              <a:gd name="connsiteY0" fmla="*/ 0 h 465152"/>
              <a:gd name="connsiteX1" fmla="*/ 928322 w 937453"/>
              <a:gd name="connsiteY1" fmla="*/ 374582 h 465152"/>
              <a:gd name="connsiteX2" fmla="*/ 937453 w 937453"/>
              <a:gd name="connsiteY2" fmla="*/ 465152 h 465152"/>
              <a:gd name="connsiteX3" fmla="*/ 0 w 937453"/>
              <a:gd name="connsiteY3" fmla="*/ 465152 h 465152"/>
              <a:gd name="connsiteX4" fmla="*/ 9130 w 937453"/>
              <a:gd name="connsiteY4" fmla="*/ 374582 h 465152"/>
              <a:gd name="connsiteX5" fmla="*/ 468726 w 937453"/>
              <a:gd name="connsiteY5" fmla="*/ 0 h 46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453" h="465152">
                <a:moveTo>
                  <a:pt x="468726" y="0"/>
                </a:moveTo>
                <a:cubicBezTo>
                  <a:pt x="695432" y="0"/>
                  <a:pt x="884578" y="160808"/>
                  <a:pt x="928322" y="374582"/>
                </a:cubicBezTo>
                <a:lnTo>
                  <a:pt x="937453" y="465152"/>
                </a:lnTo>
                <a:lnTo>
                  <a:pt x="0" y="465152"/>
                </a:lnTo>
                <a:lnTo>
                  <a:pt x="9130" y="374582"/>
                </a:lnTo>
                <a:cubicBezTo>
                  <a:pt x="52874" y="160808"/>
                  <a:pt x="242021" y="0"/>
                  <a:pt x="4687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a:extLst>
              <a:ext uri="{FF2B5EF4-FFF2-40B4-BE49-F238E27FC236}">
                <a16:creationId xmlns:a16="http://schemas.microsoft.com/office/drawing/2014/main" id="{372FAF92-EFA5-4B8C-BF2F-DAFC086137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4561471" y="2483646"/>
            <a:ext cx="3783726" cy="35956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063EF1D7-8F06-4554-89A9-7A9DA0643E1A}"/>
              </a:ext>
            </a:extLst>
          </p:cNvPr>
          <p:cNvSpPr>
            <a:spLocks noChangeArrowheads="1"/>
          </p:cNvSpPr>
          <p:nvPr/>
        </p:nvSpPr>
        <p:spPr bwMode="auto">
          <a:xfrm>
            <a:off x="457200" y="409575"/>
            <a:ext cx="8242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Buddy helped Ben to decide what to do by singing his helpful ‘Use Your Tablet Safely’ song! </a:t>
            </a:r>
          </a:p>
          <a:p>
            <a:pPr algn="ctr" eaLnBrk="1" hangingPunct="1">
              <a:lnSpc>
                <a:spcPct val="100000"/>
              </a:lnSpc>
              <a:spcBef>
                <a:spcPct val="0"/>
              </a:spcBef>
              <a:buFontTx/>
              <a:buNone/>
            </a:pPr>
            <a:endParaRPr lang="en-GB" altLang="en-US">
              <a:solidFill>
                <a:schemeClr val="tx1"/>
              </a:solidFill>
            </a:endParaRPr>
          </a:p>
        </p:txBody>
      </p:sp>
      <p:grpSp>
        <p:nvGrpSpPr>
          <p:cNvPr id="20484" name="Group 7">
            <a:extLst>
              <a:ext uri="{FF2B5EF4-FFF2-40B4-BE49-F238E27FC236}">
                <a16:creationId xmlns:a16="http://schemas.microsoft.com/office/drawing/2014/main" id="{058A3D8F-7588-4487-BE24-4A9F90514D43}"/>
              </a:ext>
            </a:extLst>
          </p:cNvPr>
          <p:cNvGrpSpPr>
            <a:grpSpLocks/>
          </p:cNvGrpSpPr>
          <p:nvPr/>
        </p:nvGrpSpPr>
        <p:grpSpPr bwMode="auto">
          <a:xfrm rot="873977">
            <a:off x="1708150" y="1165225"/>
            <a:ext cx="1341438" cy="1463675"/>
            <a:chOff x="1378740" y="1266907"/>
            <a:chExt cx="1341495" cy="1463365"/>
          </a:xfrm>
        </p:grpSpPr>
        <p:pic>
          <p:nvPicPr>
            <p:cNvPr id="20489" name="Picture 8">
              <a:extLst>
                <a:ext uri="{FF2B5EF4-FFF2-40B4-BE49-F238E27FC236}">
                  <a16:creationId xmlns:a16="http://schemas.microsoft.com/office/drawing/2014/main" id="{0F8066E7-B1E3-4AA5-AE8A-B64749D35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585" r="43925"/>
            <a:stretch>
              <a:fillRect/>
            </a:stretch>
          </p:blipFill>
          <p:spPr bwMode="auto">
            <a:xfrm rot="-1481588">
              <a:off x="2231655" y="1278492"/>
              <a:ext cx="488580" cy="14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a:extLst>
                <a:ext uri="{FF2B5EF4-FFF2-40B4-BE49-F238E27FC236}">
                  <a16:creationId xmlns:a16="http://schemas.microsoft.com/office/drawing/2014/main" id="{58E106BD-63BA-4F46-85DB-4120A2332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296"/>
            <a:stretch>
              <a:fillRect/>
            </a:stretch>
          </p:blipFill>
          <p:spPr bwMode="auto">
            <a:xfrm rot="-1411726">
              <a:off x="1378740" y="1266907"/>
              <a:ext cx="689287" cy="14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reeform: Shape 10">
            <a:extLst>
              <a:ext uri="{FF2B5EF4-FFF2-40B4-BE49-F238E27FC236}">
                <a16:creationId xmlns:a16="http://schemas.microsoft.com/office/drawing/2014/main" id="{64EEBAE2-15A3-4EC6-8899-5EA8DFA9A36C}"/>
              </a:ext>
            </a:extLst>
          </p:cNvPr>
          <p:cNvSpPr/>
          <p:nvPr/>
        </p:nvSpPr>
        <p:spPr>
          <a:xfrm rot="13969639">
            <a:off x="2685256" y="319882"/>
            <a:ext cx="6307137" cy="6527800"/>
          </a:xfrm>
          <a:custGeom>
            <a:avLst/>
            <a:gdLst>
              <a:gd name="connsiteX0" fmla="*/ 6266381 w 6306823"/>
              <a:gd name="connsiteY0" fmla="*/ 2568105 h 6528116"/>
              <a:gd name="connsiteX1" fmla="*/ 3323272 w 6306823"/>
              <a:gd name="connsiteY1" fmla="*/ 6449349 h 6528116"/>
              <a:gd name="connsiteX2" fmla="*/ 3044477 w 6306823"/>
              <a:gd name="connsiteY2" fmla="*/ 6487674 h 6528116"/>
              <a:gd name="connsiteX3" fmla="*/ 78767 w 6306823"/>
              <a:gd name="connsiteY3" fmla="*/ 4238806 h 6528116"/>
              <a:gd name="connsiteX4" fmla="*/ 40442 w 6306823"/>
              <a:gd name="connsiteY4" fmla="*/ 3960010 h 6528116"/>
              <a:gd name="connsiteX5" fmla="*/ 2983550 w 6306823"/>
              <a:gd name="connsiteY5" fmla="*/ 78767 h 6528116"/>
              <a:gd name="connsiteX6" fmla="*/ 3262346 w 6306823"/>
              <a:gd name="connsiteY6" fmla="*/ 40441 h 6528116"/>
              <a:gd name="connsiteX7" fmla="*/ 5154583 w 6306823"/>
              <a:gd name="connsiteY7" fmla="*/ 1475306 h 6528116"/>
              <a:gd name="connsiteX8" fmla="*/ 5351505 w 6306823"/>
              <a:gd name="connsiteY8" fmla="*/ 948540 h 6528116"/>
              <a:gd name="connsiteX9" fmla="*/ 5704239 w 6306823"/>
              <a:gd name="connsiteY9" fmla="*/ 1892105 h 6528116"/>
              <a:gd name="connsiteX10" fmla="*/ 6228055 w 6306823"/>
              <a:gd name="connsiteY10" fmla="*/ 2289310 h 6528116"/>
              <a:gd name="connsiteX11" fmla="*/ 6266381 w 6306823"/>
              <a:gd name="connsiteY11" fmla="*/ 2568105 h 65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6823" h="6528116">
                <a:moveTo>
                  <a:pt x="6266381" y="2568105"/>
                </a:moveTo>
                <a:lnTo>
                  <a:pt x="3323272" y="6449349"/>
                </a:lnTo>
                <a:cubicBezTo>
                  <a:pt x="3256869" y="6536919"/>
                  <a:pt x="3132047" y="6554078"/>
                  <a:pt x="3044477" y="6487674"/>
                </a:cubicBezTo>
                <a:lnTo>
                  <a:pt x="78767" y="4238806"/>
                </a:lnTo>
                <a:cubicBezTo>
                  <a:pt x="-8803" y="4172402"/>
                  <a:pt x="-25962" y="4047581"/>
                  <a:pt x="40442" y="3960010"/>
                </a:cubicBezTo>
                <a:lnTo>
                  <a:pt x="2983550" y="78767"/>
                </a:lnTo>
                <a:cubicBezTo>
                  <a:pt x="3049954" y="-8803"/>
                  <a:pt x="3174775" y="-25962"/>
                  <a:pt x="3262346" y="40441"/>
                </a:cubicBezTo>
                <a:lnTo>
                  <a:pt x="5154583" y="1475306"/>
                </a:lnTo>
                <a:lnTo>
                  <a:pt x="5351505" y="948540"/>
                </a:lnTo>
                <a:lnTo>
                  <a:pt x="5704239" y="1892105"/>
                </a:lnTo>
                <a:lnTo>
                  <a:pt x="6228055" y="2289310"/>
                </a:lnTo>
                <a:cubicBezTo>
                  <a:pt x="6315626" y="2355713"/>
                  <a:pt x="6332785" y="2480535"/>
                  <a:pt x="6266381" y="2568105"/>
                </a:cubicBezTo>
                <a:close/>
              </a:path>
            </a:pathLst>
          </a:cu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6" name="TextBox 8">
            <a:extLst>
              <a:ext uri="{FF2B5EF4-FFF2-40B4-BE49-F238E27FC236}">
                <a16:creationId xmlns:a16="http://schemas.microsoft.com/office/drawing/2014/main" id="{D26B0BD8-3B9A-4523-8A51-B89799722435}"/>
              </a:ext>
            </a:extLst>
          </p:cNvPr>
          <p:cNvSpPr txBox="1">
            <a:spLocks noChangeArrowheads="1"/>
          </p:cNvSpPr>
          <p:nvPr/>
        </p:nvSpPr>
        <p:spPr bwMode="auto">
          <a:xfrm>
            <a:off x="3195638" y="1643063"/>
            <a:ext cx="5268912" cy="38242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spcAft>
                <a:spcPts val="500"/>
              </a:spcAft>
              <a:buFontTx/>
              <a:buNone/>
              <a:defRPr/>
            </a:pPr>
            <a:r>
              <a:rPr lang="en-GB" altLang="en-US" sz="2200" b="1" dirty="0">
                <a:solidFill>
                  <a:schemeClr val="tx1"/>
                </a:solidFill>
                <a:latin typeface="+mn-lt"/>
              </a:rPr>
              <a:t>Buddy’s ‘Use Your Tablet Safely’ Song</a:t>
            </a:r>
          </a:p>
          <a:p>
            <a:pPr algn="ctr" eaLnBrk="1" hangingPunct="1">
              <a:lnSpc>
                <a:spcPct val="100000"/>
              </a:lnSpc>
              <a:spcBef>
                <a:spcPct val="0"/>
              </a:spcBef>
              <a:spcAft>
                <a:spcPts val="1400"/>
              </a:spcAft>
              <a:buFontTx/>
              <a:buNone/>
              <a:defRPr/>
            </a:pPr>
            <a:r>
              <a:rPr lang="en-GB" altLang="en-US" sz="1400" dirty="0">
                <a:solidFill>
                  <a:schemeClr val="tx1"/>
                </a:solidFill>
                <a:latin typeface="Twinkl SemiBold" pitchFamily="2" charset="0"/>
              </a:rPr>
              <a:t>(Sung to the tune of Frère Jacques)</a:t>
            </a:r>
            <a:endParaRPr lang="en-GB" altLang="en-US" dirty="0">
              <a:solidFill>
                <a:srgbClr val="000000"/>
              </a:solidFill>
            </a:endParaRPr>
          </a:p>
          <a:p>
            <a:pPr algn="ctr" eaLnBrk="1" hangingPunct="1">
              <a:lnSpc>
                <a:spcPct val="100000"/>
              </a:lnSpc>
              <a:spcBef>
                <a:spcPct val="0"/>
              </a:spcBef>
              <a:spcAft>
                <a:spcPts val="800"/>
              </a:spcAft>
              <a:buFontTx/>
              <a:buNone/>
              <a:defRPr/>
            </a:pPr>
            <a:r>
              <a:rPr lang="en-GB" altLang="en-US" dirty="0">
                <a:solidFill>
                  <a:srgbClr val="000000"/>
                </a:solidFill>
              </a:rPr>
              <a:t>Ask your grown-up, </a:t>
            </a:r>
          </a:p>
          <a:p>
            <a:pPr algn="ctr" eaLnBrk="1" hangingPunct="1">
              <a:lnSpc>
                <a:spcPct val="100000"/>
              </a:lnSpc>
              <a:spcBef>
                <a:spcPct val="0"/>
              </a:spcBef>
              <a:spcAft>
                <a:spcPts val="800"/>
              </a:spcAft>
              <a:buFontTx/>
              <a:buNone/>
              <a:defRPr/>
            </a:pPr>
            <a:r>
              <a:rPr lang="en-GB" altLang="en-US" dirty="0">
                <a:solidFill>
                  <a:srgbClr val="000000"/>
                </a:solidFill>
              </a:rPr>
              <a:t>Ask your grown-up, </a:t>
            </a:r>
          </a:p>
          <a:p>
            <a:pPr algn="ctr" eaLnBrk="1" hangingPunct="1">
              <a:lnSpc>
                <a:spcPct val="100000"/>
              </a:lnSpc>
              <a:spcBef>
                <a:spcPct val="0"/>
              </a:spcBef>
              <a:spcAft>
                <a:spcPts val="800"/>
              </a:spcAft>
              <a:buFontTx/>
              <a:buNone/>
              <a:defRPr/>
            </a:pPr>
            <a:r>
              <a:rPr lang="en-GB" altLang="en-US" dirty="0">
                <a:solidFill>
                  <a:srgbClr val="000000"/>
                </a:solidFill>
              </a:rPr>
              <a:t>Ask for help! </a:t>
            </a:r>
          </a:p>
          <a:p>
            <a:pPr algn="ctr" eaLnBrk="1" hangingPunct="1">
              <a:lnSpc>
                <a:spcPct val="100000"/>
              </a:lnSpc>
              <a:spcBef>
                <a:spcPct val="0"/>
              </a:spcBef>
              <a:spcAft>
                <a:spcPts val="800"/>
              </a:spcAft>
              <a:buFontTx/>
              <a:buNone/>
              <a:defRPr/>
            </a:pPr>
            <a:r>
              <a:rPr lang="en-GB" altLang="en-US" dirty="0">
                <a:solidFill>
                  <a:srgbClr val="000000"/>
                </a:solidFill>
              </a:rPr>
              <a:t>Ask for help!</a:t>
            </a:r>
          </a:p>
          <a:p>
            <a:pPr algn="ctr" eaLnBrk="1" hangingPunct="1">
              <a:lnSpc>
                <a:spcPct val="100000"/>
              </a:lnSpc>
              <a:spcBef>
                <a:spcPct val="0"/>
              </a:spcBef>
              <a:spcAft>
                <a:spcPts val="800"/>
              </a:spcAft>
              <a:buFontTx/>
              <a:buNone/>
              <a:defRPr/>
            </a:pPr>
            <a:r>
              <a:rPr lang="en-GB" altLang="en-US" dirty="0">
                <a:solidFill>
                  <a:srgbClr val="000000"/>
                </a:solidFill>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rPr>
              <a:t>Woof, woof, woof! </a:t>
            </a:r>
          </a:p>
          <a:p>
            <a:pPr algn="ctr" eaLnBrk="1" hangingPunct="1">
              <a:lnSpc>
                <a:spcPct val="100000"/>
              </a:lnSpc>
              <a:spcBef>
                <a:spcPct val="0"/>
              </a:spcBef>
              <a:spcAft>
                <a:spcPts val="800"/>
              </a:spcAft>
              <a:buFontTx/>
              <a:buNone/>
              <a:defRPr/>
            </a:pPr>
            <a:r>
              <a:rPr lang="en-GB" altLang="en-US" dirty="0">
                <a:solidFill>
                  <a:srgbClr val="000000"/>
                </a:solidFill>
              </a:rPr>
              <a:t>Woof, woof, woof!</a:t>
            </a:r>
          </a:p>
        </p:txBody>
      </p:sp>
      <p:pic>
        <p:nvPicPr>
          <p:cNvPr id="20487" name="Picture 16">
            <a:extLst>
              <a:ext uri="{FF2B5EF4-FFF2-40B4-BE49-F238E27FC236}">
                <a16:creationId xmlns:a16="http://schemas.microsoft.com/office/drawing/2014/main" id="{0B4B0617-DB5D-4162-AED5-91D42C7E6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6296"/>
          <a:stretch>
            <a:fillRect/>
          </a:stretch>
        </p:blipFill>
        <p:spPr bwMode="auto">
          <a:xfrm rot="1344173">
            <a:off x="7559675" y="4752975"/>
            <a:ext cx="787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a:extLst>
              <a:ext uri="{FF2B5EF4-FFF2-40B4-BE49-F238E27FC236}">
                <a16:creationId xmlns:a16="http://schemas.microsoft.com/office/drawing/2014/main" id="{795AE39C-0F41-4B58-B970-3D342B1C5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585" r="43925"/>
          <a:stretch>
            <a:fillRect/>
          </a:stretch>
        </p:blipFill>
        <p:spPr bwMode="auto">
          <a:xfrm rot="1202074">
            <a:off x="6916738" y="5019675"/>
            <a:ext cx="547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63A7769-E077-4846-B4CC-14D1DE1435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11188" y="2767604"/>
            <a:ext cx="2047011" cy="34506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a:extLst>
              <a:ext uri="{FF2B5EF4-FFF2-40B4-BE49-F238E27FC236}">
                <a16:creationId xmlns:a16="http://schemas.microsoft.com/office/drawing/2014/main" id="{EA5BBC68-F4E8-4E44-8DB4-508CA58A901E}"/>
              </a:ext>
            </a:extLst>
          </p:cNvPr>
          <p:cNvSpPr>
            <a:spLocks noChangeArrowheads="1"/>
          </p:cNvSpPr>
          <p:nvPr/>
        </p:nvSpPr>
        <p:spPr bwMode="auto">
          <a:xfrm>
            <a:off x="457200" y="420688"/>
            <a:ext cx="41148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listened to Buddy’s song and did the right thing.</a:t>
            </a:r>
          </a:p>
          <a:p>
            <a:pPr eaLnBrk="1" hangingPunct="1">
              <a:lnSpc>
                <a:spcPct val="100000"/>
              </a:lnSpc>
              <a:spcBef>
                <a:spcPct val="0"/>
              </a:spcBef>
              <a:spcAft>
                <a:spcPts val="800"/>
              </a:spcAft>
              <a:buFontTx/>
              <a:buNone/>
            </a:pPr>
            <a:r>
              <a:rPr lang="en-GB" altLang="en-US" dirty="0">
                <a:solidFill>
                  <a:schemeClr val="tx1"/>
                </a:solidFill>
              </a:rPr>
              <a:t>He shouted, “Mummy, Mummy, I need your help!”</a:t>
            </a:r>
          </a:p>
          <a:p>
            <a:pPr eaLnBrk="1" hangingPunct="1">
              <a:lnSpc>
                <a:spcPct val="100000"/>
              </a:lnSpc>
              <a:spcBef>
                <a:spcPct val="0"/>
              </a:spcBef>
              <a:spcAft>
                <a:spcPts val="800"/>
              </a:spcAft>
              <a:buFontTx/>
              <a:buNone/>
            </a:pPr>
            <a:r>
              <a:rPr lang="en-GB" altLang="en-US" dirty="0">
                <a:solidFill>
                  <a:schemeClr val="tx1"/>
                </a:solidFill>
              </a:rPr>
              <a:t>This time Grandma came to see Ben because his Mummy was busy. She asked if she could help him. </a:t>
            </a:r>
          </a:p>
          <a:p>
            <a:pPr eaLnBrk="1" hangingPunct="1">
              <a:lnSpc>
                <a:spcPct val="100000"/>
              </a:lnSpc>
              <a:spcBef>
                <a:spcPct val="0"/>
              </a:spcBef>
              <a:spcAft>
                <a:spcPts val="800"/>
              </a:spcAft>
              <a:buFontTx/>
              <a:buNone/>
            </a:pPr>
            <a:r>
              <a:rPr lang="en-GB" altLang="en-US" dirty="0">
                <a:solidFill>
                  <a:schemeClr val="tx1"/>
                </a:solidFill>
              </a:rPr>
              <a:t>Ben told his Grandma that he was unsure if he should reply to the person he doesn’t know. </a:t>
            </a:r>
          </a:p>
          <a:p>
            <a:pPr algn="just" eaLnBrk="1" hangingPunct="1">
              <a:lnSpc>
                <a:spcPct val="100000"/>
              </a:lnSpc>
              <a:spcBef>
                <a:spcPct val="0"/>
              </a:spcBef>
              <a:spcAft>
                <a:spcPts val="800"/>
              </a:spcAft>
              <a:buFontTx/>
              <a:buNone/>
            </a:pPr>
            <a:endParaRPr lang="en-GB" altLang="en-US" dirty="0">
              <a:solidFill>
                <a:schemeClr val="tx1"/>
              </a:solidFill>
            </a:endParaRPr>
          </a:p>
        </p:txBody>
      </p:sp>
      <p:sp>
        <p:nvSpPr>
          <p:cNvPr id="21507" name="Rectangle 2">
            <a:extLst>
              <a:ext uri="{FF2B5EF4-FFF2-40B4-BE49-F238E27FC236}">
                <a16:creationId xmlns:a16="http://schemas.microsoft.com/office/drawing/2014/main" id="{BA2016C9-0115-497A-82FD-462721A1BF3B}"/>
              </a:ext>
            </a:extLst>
          </p:cNvPr>
          <p:cNvSpPr>
            <a:spLocks noChangeArrowheads="1"/>
          </p:cNvSpPr>
          <p:nvPr/>
        </p:nvSpPr>
        <p:spPr bwMode="auto">
          <a:xfrm>
            <a:off x="4572000" y="420688"/>
            <a:ext cx="4114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Grandma asked Ben, </a:t>
            </a:r>
            <a:r>
              <a:rPr lang="en-GB" altLang="en-US" dirty="0">
                <a:solidFill>
                  <a:schemeClr val="tx1"/>
                </a:solidFill>
                <a:latin typeface="Twinkl SemiBold" panose="02000000000000000000" pitchFamily="2" charset="0"/>
              </a:rPr>
              <a:t>“If you were playing in the park and a stranger asked you to play a game with them, would you?”</a:t>
            </a:r>
          </a:p>
        </p:txBody>
      </p:sp>
      <p:sp>
        <p:nvSpPr>
          <p:cNvPr id="4" name="Rectangle: Rounded Corners 3">
            <a:extLst>
              <a:ext uri="{FF2B5EF4-FFF2-40B4-BE49-F238E27FC236}">
                <a16:creationId xmlns:a16="http://schemas.microsoft.com/office/drawing/2014/main" id="{57AE0FEC-7952-4BF5-858A-80242CBB354A}"/>
              </a:ext>
            </a:extLst>
          </p:cNvPr>
          <p:cNvSpPr/>
          <p:nvPr/>
        </p:nvSpPr>
        <p:spPr>
          <a:xfrm>
            <a:off x="681038" y="4135438"/>
            <a:ext cx="7750175" cy="2038350"/>
          </a:xfrm>
          <a:prstGeom prst="roundRect">
            <a:avLst>
              <a:gd name="adj" fmla="val 82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509" name="Picture 4">
            <a:extLst>
              <a:ext uri="{FF2B5EF4-FFF2-40B4-BE49-F238E27FC236}">
                <a16:creationId xmlns:a16="http://schemas.microsoft.com/office/drawing/2014/main" id="{9A593C5B-22C8-4B1E-AA1A-D3CE688CC7F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027863" y="2309813"/>
            <a:ext cx="14351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a:extLst>
              <a:ext uri="{FF2B5EF4-FFF2-40B4-BE49-F238E27FC236}">
                <a16:creationId xmlns:a16="http://schemas.microsoft.com/office/drawing/2014/main" id="{45EB46D2-0BEF-47F0-9251-E29732D4E778}"/>
              </a:ext>
            </a:extLst>
          </p:cNvPr>
          <p:cNvSpPr/>
          <p:nvPr/>
        </p:nvSpPr>
        <p:spPr>
          <a:xfrm>
            <a:off x="5233988" y="2070100"/>
            <a:ext cx="2024062" cy="1704975"/>
          </a:xfrm>
          <a:prstGeom prst="wedgeEllipseCallout">
            <a:avLst>
              <a:gd name="adj1" fmla="val 61980"/>
              <a:gd name="adj2" fmla="val 478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ysClr val="windowText" lastClr="000000"/>
                </a:solidFill>
              </a:rPr>
              <a:t>Would you play a game with an adult stranger in the park?</a:t>
            </a:r>
          </a:p>
        </p:txBody>
      </p:sp>
      <p:pic>
        <p:nvPicPr>
          <p:cNvPr id="3" name="Picture 2">
            <a:extLst>
              <a:ext uri="{FF2B5EF4-FFF2-40B4-BE49-F238E27FC236}">
                <a16:creationId xmlns:a16="http://schemas.microsoft.com/office/drawing/2014/main" id="{303D096B-4B3D-42A7-8DB6-E6B2C81B8E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03550" y="4467223"/>
            <a:ext cx="2041551" cy="1474789"/>
          </a:xfrm>
          <a:prstGeom prst="rect">
            <a:avLst/>
          </a:prstGeom>
        </p:spPr>
      </p:pic>
      <p:pic>
        <p:nvPicPr>
          <p:cNvPr id="6" name="Picture 5">
            <a:extLst>
              <a:ext uri="{FF2B5EF4-FFF2-40B4-BE49-F238E27FC236}">
                <a16:creationId xmlns:a16="http://schemas.microsoft.com/office/drawing/2014/main" id="{D857613E-56E3-40BC-8000-5A55189EC8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48897" y="2722562"/>
            <a:ext cx="1217140" cy="3219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a:extLst>
              <a:ext uri="{FF2B5EF4-FFF2-40B4-BE49-F238E27FC236}">
                <a16:creationId xmlns:a16="http://schemas.microsoft.com/office/drawing/2014/main" id="{CFE6E94A-78D9-4030-A9A5-81DE4ECBEBAB}"/>
              </a:ext>
            </a:extLst>
          </p:cNvPr>
          <p:cNvSpPr>
            <a:spLocks noChangeArrowheads="1"/>
          </p:cNvSpPr>
          <p:nvPr/>
        </p:nvSpPr>
        <p:spPr bwMode="auto">
          <a:xfrm>
            <a:off x="457200" y="420688"/>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looked shocked and told his Grandma that you should never talk to strangers!</a:t>
            </a:r>
          </a:p>
          <a:p>
            <a:pPr eaLnBrk="1" hangingPunct="1">
              <a:lnSpc>
                <a:spcPct val="100000"/>
              </a:lnSpc>
              <a:spcBef>
                <a:spcPct val="0"/>
              </a:spcBef>
              <a:spcAft>
                <a:spcPts val="800"/>
              </a:spcAft>
              <a:buFontTx/>
              <a:buNone/>
            </a:pPr>
            <a:r>
              <a:rPr lang="en-GB" altLang="en-US" dirty="0">
                <a:solidFill>
                  <a:schemeClr val="tx1"/>
                </a:solidFill>
              </a:rPr>
              <a:t>Ben’s Grandma told him that it was the same on the Internet. </a:t>
            </a:r>
          </a:p>
          <a:p>
            <a:pPr eaLnBrk="1" hangingPunct="1">
              <a:lnSpc>
                <a:spcPct val="100000"/>
              </a:lnSpc>
              <a:spcBef>
                <a:spcPct val="0"/>
              </a:spcBef>
              <a:spcAft>
                <a:spcPts val="800"/>
              </a:spcAft>
              <a:buFontTx/>
              <a:buNone/>
            </a:pPr>
            <a:r>
              <a:rPr lang="en-GB" altLang="en-US" dirty="0">
                <a:solidFill>
                  <a:schemeClr val="tx1"/>
                </a:solidFill>
              </a:rPr>
              <a:t>“If you don’t know the person who is asking to play, you shouldn’t talk to them.” said Grandma.</a:t>
            </a:r>
          </a:p>
          <a:p>
            <a:pPr algn="just" eaLnBrk="1" hangingPunct="1">
              <a:lnSpc>
                <a:spcPct val="100000"/>
              </a:lnSpc>
              <a:spcBef>
                <a:spcPct val="0"/>
              </a:spcBef>
              <a:spcAft>
                <a:spcPts val="800"/>
              </a:spcAft>
              <a:buFontTx/>
              <a:buNone/>
            </a:pPr>
            <a:endParaRPr lang="en-GB" altLang="en-US" dirty="0">
              <a:solidFill>
                <a:schemeClr val="tx1"/>
              </a:solidFill>
            </a:endParaRPr>
          </a:p>
        </p:txBody>
      </p:sp>
      <p:sp>
        <p:nvSpPr>
          <p:cNvPr id="22531" name="Rectangle 2">
            <a:extLst>
              <a:ext uri="{FF2B5EF4-FFF2-40B4-BE49-F238E27FC236}">
                <a16:creationId xmlns:a16="http://schemas.microsoft.com/office/drawing/2014/main" id="{17B253C8-9773-4E23-BEEC-A00845CF1AC6}"/>
              </a:ext>
            </a:extLst>
          </p:cNvPr>
          <p:cNvSpPr>
            <a:spLocks noChangeArrowheads="1"/>
          </p:cNvSpPr>
          <p:nvPr/>
        </p:nvSpPr>
        <p:spPr bwMode="auto">
          <a:xfrm>
            <a:off x="4572000" y="420688"/>
            <a:ext cx="4114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tells his Grandma that he thinks she is right and he should only talk to people on the Internet that he knows. He shouldn’t talk to strangers online. </a:t>
            </a:r>
          </a:p>
        </p:txBody>
      </p:sp>
      <p:sp>
        <p:nvSpPr>
          <p:cNvPr id="4" name="Rectangle: Rounded Corners 3">
            <a:extLst>
              <a:ext uri="{FF2B5EF4-FFF2-40B4-BE49-F238E27FC236}">
                <a16:creationId xmlns:a16="http://schemas.microsoft.com/office/drawing/2014/main" id="{8183FF9C-6836-49D6-9BE9-37CB042FA37C}"/>
              </a:ext>
            </a:extLst>
          </p:cNvPr>
          <p:cNvSpPr/>
          <p:nvPr/>
        </p:nvSpPr>
        <p:spPr>
          <a:xfrm>
            <a:off x="688975" y="4649788"/>
            <a:ext cx="7751763" cy="1524000"/>
          </a:xfrm>
          <a:prstGeom prst="roundRect">
            <a:avLst>
              <a:gd name="adj" fmla="val 82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2533" name="Picture 7">
            <a:extLst>
              <a:ext uri="{FF2B5EF4-FFF2-40B4-BE49-F238E27FC236}">
                <a16:creationId xmlns:a16="http://schemas.microsoft.com/office/drawing/2014/main" id="{93027D50-B986-4C1F-A955-AA635AA7122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81850" y="2582863"/>
            <a:ext cx="1327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Oval 6">
            <a:extLst>
              <a:ext uri="{FF2B5EF4-FFF2-40B4-BE49-F238E27FC236}">
                <a16:creationId xmlns:a16="http://schemas.microsoft.com/office/drawing/2014/main" id="{0C74EA8C-F7FB-425C-BCE8-E6CB23EAC1DC}"/>
              </a:ext>
            </a:extLst>
          </p:cNvPr>
          <p:cNvSpPr/>
          <p:nvPr/>
        </p:nvSpPr>
        <p:spPr>
          <a:xfrm>
            <a:off x="5572125" y="3624263"/>
            <a:ext cx="2103438" cy="2151062"/>
          </a:xfrm>
          <a:prstGeom prst="wedgeEllipseCallout">
            <a:avLst>
              <a:gd name="adj1" fmla="val 42845"/>
              <a:gd name="adj2" fmla="val -6405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Only message and play games with people that you know on the internet</a:t>
            </a:r>
          </a:p>
        </p:txBody>
      </p:sp>
      <p:sp>
        <p:nvSpPr>
          <p:cNvPr id="11" name="Speech Bubble: Oval 10">
            <a:extLst>
              <a:ext uri="{FF2B5EF4-FFF2-40B4-BE49-F238E27FC236}">
                <a16:creationId xmlns:a16="http://schemas.microsoft.com/office/drawing/2014/main" id="{D520751B-83C3-45A5-BB9C-3E4852A913D0}"/>
              </a:ext>
            </a:extLst>
          </p:cNvPr>
          <p:cNvSpPr/>
          <p:nvPr/>
        </p:nvSpPr>
        <p:spPr>
          <a:xfrm>
            <a:off x="1866900" y="3160713"/>
            <a:ext cx="1931988" cy="2151062"/>
          </a:xfrm>
          <a:prstGeom prst="wedgeEllipseCallout">
            <a:avLst>
              <a:gd name="adj1" fmla="val -65938"/>
              <a:gd name="adj2" fmla="val -191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I should only talk to people online that I know, not strangers!</a:t>
            </a:r>
          </a:p>
        </p:txBody>
      </p:sp>
      <p:sp>
        <p:nvSpPr>
          <p:cNvPr id="22538" name="Rectangle 11">
            <a:extLst>
              <a:ext uri="{FF2B5EF4-FFF2-40B4-BE49-F238E27FC236}">
                <a16:creationId xmlns:a16="http://schemas.microsoft.com/office/drawing/2014/main" id="{BC892902-5A3A-4C1A-8069-884AEF2CB2F9}"/>
              </a:ext>
            </a:extLst>
          </p:cNvPr>
          <p:cNvSpPr>
            <a:spLocks noChangeArrowheads="1"/>
          </p:cNvSpPr>
          <p:nvPr/>
        </p:nvSpPr>
        <p:spPr bwMode="auto">
          <a:xfrm>
            <a:off x="4572000" y="1931988"/>
            <a:ext cx="4114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just" eaLnBrk="1" hangingPunct="1">
              <a:lnSpc>
                <a:spcPct val="100000"/>
              </a:lnSpc>
              <a:spcBef>
                <a:spcPct val="0"/>
              </a:spcBef>
              <a:spcAft>
                <a:spcPts val="800"/>
              </a:spcAft>
              <a:buFontTx/>
              <a:buNone/>
            </a:pPr>
            <a:r>
              <a:rPr lang="en-GB" altLang="en-US">
                <a:solidFill>
                  <a:schemeClr val="tx1"/>
                </a:solidFill>
              </a:rPr>
              <a:t>Grandma asks Ben if he will show</a:t>
            </a:r>
          </a:p>
        </p:txBody>
      </p:sp>
      <p:sp>
        <p:nvSpPr>
          <p:cNvPr id="22539" name="Rectangle 12">
            <a:extLst>
              <a:ext uri="{FF2B5EF4-FFF2-40B4-BE49-F238E27FC236}">
                <a16:creationId xmlns:a16="http://schemas.microsoft.com/office/drawing/2014/main" id="{53BA5FCC-A1D2-4F2D-9171-CC4A29E41CF2}"/>
              </a:ext>
            </a:extLst>
          </p:cNvPr>
          <p:cNvSpPr>
            <a:spLocks noChangeArrowheads="1"/>
          </p:cNvSpPr>
          <p:nvPr/>
        </p:nvSpPr>
        <p:spPr bwMode="auto">
          <a:xfrm>
            <a:off x="4568825" y="2239963"/>
            <a:ext cx="28590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just" eaLnBrk="1" hangingPunct="1">
              <a:lnSpc>
                <a:spcPct val="100000"/>
              </a:lnSpc>
              <a:spcBef>
                <a:spcPct val="0"/>
              </a:spcBef>
              <a:spcAft>
                <a:spcPts val="800"/>
              </a:spcAft>
              <a:buFontTx/>
              <a:buNone/>
            </a:pPr>
            <a:r>
              <a:rPr lang="en-GB" altLang="en-US" dirty="0">
                <a:solidFill>
                  <a:schemeClr val="tx1"/>
                </a:solidFill>
              </a:rPr>
              <a:t>her how to use the Internet safely on his tablet as she has no idea what to do! </a:t>
            </a:r>
          </a:p>
        </p:txBody>
      </p:sp>
      <p:pic>
        <p:nvPicPr>
          <p:cNvPr id="12" name="Picture 11">
            <a:extLst>
              <a:ext uri="{FF2B5EF4-FFF2-40B4-BE49-F238E27FC236}">
                <a16:creationId xmlns:a16="http://schemas.microsoft.com/office/drawing/2014/main" id="{B73A0D82-E28B-47E0-9C93-5507873ADC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98889" y="4567238"/>
            <a:ext cx="1903102" cy="1374775"/>
          </a:xfrm>
          <a:prstGeom prst="rect">
            <a:avLst/>
          </a:prstGeom>
        </p:spPr>
      </p:pic>
      <p:pic>
        <p:nvPicPr>
          <p:cNvPr id="3" name="Picture 2">
            <a:extLst>
              <a:ext uri="{FF2B5EF4-FFF2-40B4-BE49-F238E27FC236}">
                <a16:creationId xmlns:a16="http://schemas.microsoft.com/office/drawing/2014/main" id="{1799B789-AD0E-44B3-9E14-03A553D86E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1676" y="3250883"/>
            <a:ext cx="1025087" cy="27114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a:extLst>
              <a:ext uri="{FF2B5EF4-FFF2-40B4-BE49-F238E27FC236}">
                <a16:creationId xmlns:a16="http://schemas.microsoft.com/office/drawing/2014/main" id="{D7BFCB5B-F453-499A-9BCB-84E0699A369B}"/>
              </a:ext>
            </a:extLst>
          </p:cNvPr>
          <p:cNvSpPr>
            <a:spLocks noChangeArrowheads="1"/>
          </p:cNvSpPr>
          <p:nvPr/>
        </p:nvSpPr>
        <p:spPr bwMode="auto">
          <a:xfrm>
            <a:off x="457200" y="420688"/>
            <a:ext cx="8220075" cy="1406525"/>
          </a:xfrm>
          <a:prstGeom prst="rect">
            <a:avLst/>
          </a:prstGeom>
          <a:noFill/>
          <a:ln>
            <a:noFill/>
          </a:ln>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1500"/>
              </a:spcAft>
              <a:buFontTx/>
              <a:buNone/>
              <a:defRPr/>
            </a:pPr>
            <a:r>
              <a:rPr lang="en-GB" altLang="en-US" dirty="0">
                <a:solidFill>
                  <a:schemeClr val="tx1"/>
                </a:solidFill>
              </a:rPr>
              <a:t>Ben helps to teach his Nanny how to use the Internet safely. He teaches her some important Internet safety rules! </a:t>
            </a:r>
          </a:p>
          <a:p>
            <a:pPr algn="ctr" eaLnBrk="1" hangingPunct="1">
              <a:lnSpc>
                <a:spcPct val="100000"/>
              </a:lnSpc>
              <a:spcBef>
                <a:spcPct val="0"/>
              </a:spcBef>
              <a:spcAft>
                <a:spcPts val="1200"/>
              </a:spcAft>
              <a:buFontTx/>
              <a:buNone/>
              <a:defRPr/>
            </a:pPr>
            <a:r>
              <a:rPr lang="en-GB" altLang="en-US" sz="2400" b="1" dirty="0">
                <a:solidFill>
                  <a:schemeClr val="tx1"/>
                </a:solidFill>
                <a:latin typeface="+mn-lt"/>
              </a:rPr>
              <a:t>Internet Safety Rules</a:t>
            </a:r>
          </a:p>
        </p:txBody>
      </p:sp>
      <p:sp>
        <p:nvSpPr>
          <p:cNvPr id="5" name="Rectangle: Rounded Corners 4">
            <a:extLst>
              <a:ext uri="{FF2B5EF4-FFF2-40B4-BE49-F238E27FC236}">
                <a16:creationId xmlns:a16="http://schemas.microsoft.com/office/drawing/2014/main" id="{D083B790-E0A6-4C31-9239-C31C9DAEA524}"/>
              </a:ext>
            </a:extLst>
          </p:cNvPr>
          <p:cNvSpPr/>
          <p:nvPr/>
        </p:nvSpPr>
        <p:spPr>
          <a:xfrm>
            <a:off x="688975" y="1870075"/>
            <a:ext cx="7751763" cy="455613"/>
          </a:xfrm>
          <a:prstGeom prst="roundRect">
            <a:avLst>
              <a:gd name="adj" fmla="val 821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Rounded Corners 6">
            <a:extLst>
              <a:ext uri="{FF2B5EF4-FFF2-40B4-BE49-F238E27FC236}">
                <a16:creationId xmlns:a16="http://schemas.microsoft.com/office/drawing/2014/main" id="{4CB8CC16-C713-4856-B727-5325E73FA08E}"/>
              </a:ext>
            </a:extLst>
          </p:cNvPr>
          <p:cNvSpPr/>
          <p:nvPr/>
        </p:nvSpPr>
        <p:spPr>
          <a:xfrm>
            <a:off x="688975" y="2476500"/>
            <a:ext cx="7751763" cy="455613"/>
          </a:xfrm>
          <a:prstGeom prst="roundRect">
            <a:avLst>
              <a:gd name="adj" fmla="val 821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Rounded Corners 7">
            <a:extLst>
              <a:ext uri="{FF2B5EF4-FFF2-40B4-BE49-F238E27FC236}">
                <a16:creationId xmlns:a16="http://schemas.microsoft.com/office/drawing/2014/main" id="{980EEED4-7183-40F4-83D2-8DEC5183E4B9}"/>
              </a:ext>
            </a:extLst>
          </p:cNvPr>
          <p:cNvSpPr/>
          <p:nvPr/>
        </p:nvSpPr>
        <p:spPr>
          <a:xfrm>
            <a:off x="688975" y="3082925"/>
            <a:ext cx="7751763" cy="454025"/>
          </a:xfrm>
          <a:prstGeom prst="roundRect">
            <a:avLst>
              <a:gd name="adj" fmla="val 821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Rounded Corners 8">
            <a:extLst>
              <a:ext uri="{FF2B5EF4-FFF2-40B4-BE49-F238E27FC236}">
                <a16:creationId xmlns:a16="http://schemas.microsoft.com/office/drawing/2014/main" id="{A5C91D76-E4BF-43F1-A645-E16FECDDF821}"/>
              </a:ext>
            </a:extLst>
          </p:cNvPr>
          <p:cNvSpPr/>
          <p:nvPr/>
        </p:nvSpPr>
        <p:spPr>
          <a:xfrm>
            <a:off x="688975" y="3687763"/>
            <a:ext cx="7751763" cy="455612"/>
          </a:xfrm>
          <a:prstGeom prst="roundRect">
            <a:avLst>
              <a:gd name="adj" fmla="val 821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Rounded Corners 9">
            <a:extLst>
              <a:ext uri="{FF2B5EF4-FFF2-40B4-BE49-F238E27FC236}">
                <a16:creationId xmlns:a16="http://schemas.microsoft.com/office/drawing/2014/main" id="{90DCC3A5-F92E-4C6C-A792-EBE1E3A721B8}"/>
              </a:ext>
            </a:extLst>
          </p:cNvPr>
          <p:cNvSpPr/>
          <p:nvPr/>
        </p:nvSpPr>
        <p:spPr>
          <a:xfrm>
            <a:off x="687388" y="4294188"/>
            <a:ext cx="7751762" cy="722312"/>
          </a:xfrm>
          <a:prstGeom prst="roundRect">
            <a:avLst>
              <a:gd name="adj" fmla="val 821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60" name="Picture 2">
            <a:extLst>
              <a:ext uri="{FF2B5EF4-FFF2-40B4-BE49-F238E27FC236}">
                <a16:creationId xmlns:a16="http://schemas.microsoft.com/office/drawing/2014/main" id="{0A63736A-5756-4DDF-941C-1C8B92B4F47A}"/>
              </a:ext>
            </a:extLst>
          </p:cNvPr>
          <p:cNvSpPr>
            <a:spLocks noChangeAspect="1" noChangeArrowheads="1"/>
          </p:cNvSpPr>
          <p:nvPr/>
        </p:nvSpPr>
        <p:spPr bwMode="auto">
          <a:xfrm flipH="1">
            <a:off x="5957888" y="3821113"/>
            <a:ext cx="259238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endParaRPr lang="en-AU" altLang="en-US"/>
          </a:p>
        </p:txBody>
      </p:sp>
      <p:sp>
        <p:nvSpPr>
          <p:cNvPr id="23561" name="Rectangle 5">
            <a:extLst>
              <a:ext uri="{FF2B5EF4-FFF2-40B4-BE49-F238E27FC236}">
                <a16:creationId xmlns:a16="http://schemas.microsoft.com/office/drawing/2014/main" id="{22AAB8A8-24BC-47E7-8711-1F98BDC7B39A}"/>
              </a:ext>
            </a:extLst>
          </p:cNvPr>
          <p:cNvSpPr>
            <a:spLocks noChangeArrowheads="1"/>
          </p:cNvSpPr>
          <p:nvPr/>
        </p:nvSpPr>
        <p:spPr bwMode="auto">
          <a:xfrm>
            <a:off x="593725" y="1781175"/>
            <a:ext cx="8220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2600"/>
              </a:spcAft>
              <a:buFontTx/>
              <a:buNone/>
            </a:pPr>
            <a:r>
              <a:rPr lang="en-GB" altLang="en-US">
                <a:solidFill>
                  <a:schemeClr val="tx1"/>
                </a:solidFill>
              </a:rPr>
              <a:t>Always ask a grown-up for help if you see anything strange or unusual. </a:t>
            </a:r>
          </a:p>
          <a:p>
            <a:pPr eaLnBrk="1" hangingPunct="1">
              <a:lnSpc>
                <a:spcPct val="100000"/>
              </a:lnSpc>
              <a:spcBef>
                <a:spcPct val="0"/>
              </a:spcBef>
              <a:spcAft>
                <a:spcPts val="2600"/>
              </a:spcAft>
              <a:buFontTx/>
              <a:buNone/>
            </a:pPr>
            <a:r>
              <a:rPr lang="en-GB" altLang="en-US">
                <a:solidFill>
                  <a:schemeClr val="tx1"/>
                </a:solidFill>
              </a:rPr>
              <a:t>Don’t download or install anything without asking a grown-up first. </a:t>
            </a:r>
          </a:p>
          <a:p>
            <a:pPr eaLnBrk="1" hangingPunct="1">
              <a:lnSpc>
                <a:spcPct val="100000"/>
              </a:lnSpc>
              <a:spcBef>
                <a:spcPct val="0"/>
              </a:spcBef>
              <a:spcAft>
                <a:spcPts val="2600"/>
              </a:spcAft>
              <a:buFontTx/>
              <a:buNone/>
            </a:pPr>
            <a:r>
              <a:rPr lang="en-GB" altLang="en-US">
                <a:solidFill>
                  <a:schemeClr val="tx1"/>
                </a:solidFill>
              </a:rPr>
              <a:t>Remember, not all games and videos are for children.</a:t>
            </a:r>
          </a:p>
          <a:p>
            <a:pPr eaLnBrk="1" hangingPunct="1">
              <a:lnSpc>
                <a:spcPct val="100000"/>
              </a:lnSpc>
              <a:spcBef>
                <a:spcPct val="0"/>
              </a:spcBef>
              <a:spcAft>
                <a:spcPts val="2600"/>
              </a:spcAft>
              <a:buFontTx/>
              <a:buNone/>
            </a:pPr>
            <a:r>
              <a:rPr lang="en-GB" altLang="en-US">
                <a:solidFill>
                  <a:schemeClr val="tx1"/>
                </a:solidFill>
              </a:rPr>
              <a:t>Don’t talk to strangers online and don’t tell them where you live. </a:t>
            </a:r>
          </a:p>
          <a:p>
            <a:pPr eaLnBrk="1" hangingPunct="1">
              <a:lnSpc>
                <a:spcPct val="100000"/>
              </a:lnSpc>
              <a:spcBef>
                <a:spcPct val="0"/>
              </a:spcBef>
              <a:spcAft>
                <a:spcPts val="2600"/>
              </a:spcAft>
              <a:buFontTx/>
              <a:buNone/>
            </a:pPr>
            <a:r>
              <a:rPr lang="en-GB" altLang="en-US">
                <a:solidFill>
                  <a:schemeClr val="tx1"/>
                </a:solidFill>
              </a:rPr>
              <a:t>If you are ever unsure what to do, remember </a:t>
            </a:r>
            <a:br>
              <a:rPr lang="en-GB" altLang="en-US">
                <a:solidFill>
                  <a:schemeClr val="tx1"/>
                </a:solidFill>
              </a:rPr>
            </a:br>
            <a:r>
              <a:rPr lang="en-GB" altLang="en-US">
                <a:solidFill>
                  <a:schemeClr val="tx1"/>
                </a:solidFill>
              </a:rPr>
              <a:t>Buddy’s song, and always ask for help!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547BAD32-A987-4DFA-8532-3C9803B07E50}"/>
              </a:ext>
            </a:extLst>
          </p:cNvPr>
          <p:cNvSpPr>
            <a:spLocks noChangeArrowheads="1"/>
          </p:cNvSpPr>
          <p:nvPr/>
        </p:nvSpPr>
        <p:spPr bwMode="auto">
          <a:xfrm>
            <a:off x="457200" y="409575"/>
            <a:ext cx="8242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Buddy helped Ben to decide what to do by singing his helpful ‘Use Your Tablet Safely’ song! </a:t>
            </a:r>
          </a:p>
          <a:p>
            <a:pPr algn="ctr" eaLnBrk="1" hangingPunct="1">
              <a:lnSpc>
                <a:spcPct val="100000"/>
              </a:lnSpc>
              <a:spcBef>
                <a:spcPct val="0"/>
              </a:spcBef>
              <a:buFontTx/>
              <a:buNone/>
            </a:pPr>
            <a:endParaRPr lang="en-GB" altLang="en-US">
              <a:solidFill>
                <a:schemeClr val="tx1"/>
              </a:solidFill>
            </a:endParaRPr>
          </a:p>
        </p:txBody>
      </p:sp>
      <p:grpSp>
        <p:nvGrpSpPr>
          <p:cNvPr id="24580" name="Group 14">
            <a:extLst>
              <a:ext uri="{FF2B5EF4-FFF2-40B4-BE49-F238E27FC236}">
                <a16:creationId xmlns:a16="http://schemas.microsoft.com/office/drawing/2014/main" id="{DD5EDF63-5DEB-4C63-A5A2-9C153EE67879}"/>
              </a:ext>
            </a:extLst>
          </p:cNvPr>
          <p:cNvGrpSpPr>
            <a:grpSpLocks/>
          </p:cNvGrpSpPr>
          <p:nvPr/>
        </p:nvGrpSpPr>
        <p:grpSpPr bwMode="auto">
          <a:xfrm rot="873977">
            <a:off x="1708150" y="1165225"/>
            <a:ext cx="1341438" cy="1463675"/>
            <a:chOff x="1378740" y="1266907"/>
            <a:chExt cx="1341495" cy="1463365"/>
          </a:xfrm>
        </p:grpSpPr>
        <p:pic>
          <p:nvPicPr>
            <p:cNvPr id="24585" name="Picture 15">
              <a:extLst>
                <a:ext uri="{FF2B5EF4-FFF2-40B4-BE49-F238E27FC236}">
                  <a16:creationId xmlns:a16="http://schemas.microsoft.com/office/drawing/2014/main" id="{A3492C8E-C5E6-4DC9-873E-817128803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585" r="43925"/>
            <a:stretch>
              <a:fillRect/>
            </a:stretch>
          </p:blipFill>
          <p:spPr bwMode="auto">
            <a:xfrm rot="-1481588">
              <a:off x="2231655" y="1278492"/>
              <a:ext cx="488580" cy="14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a:extLst>
                <a:ext uri="{FF2B5EF4-FFF2-40B4-BE49-F238E27FC236}">
                  <a16:creationId xmlns:a16="http://schemas.microsoft.com/office/drawing/2014/main" id="{EBE157E5-283C-4D0E-A27F-2CF984062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296"/>
            <a:stretch>
              <a:fillRect/>
            </a:stretch>
          </p:blipFill>
          <p:spPr bwMode="auto">
            <a:xfrm rot="-1411726">
              <a:off x="1378740" y="1266907"/>
              <a:ext cx="689287" cy="14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reeform: Shape 10">
            <a:extLst>
              <a:ext uri="{FF2B5EF4-FFF2-40B4-BE49-F238E27FC236}">
                <a16:creationId xmlns:a16="http://schemas.microsoft.com/office/drawing/2014/main" id="{C687543C-0AAB-4087-9E0D-27725A4C544A}"/>
              </a:ext>
            </a:extLst>
          </p:cNvPr>
          <p:cNvSpPr/>
          <p:nvPr/>
        </p:nvSpPr>
        <p:spPr>
          <a:xfrm rot="13969639">
            <a:off x="2685256" y="319882"/>
            <a:ext cx="6307137" cy="6527800"/>
          </a:xfrm>
          <a:custGeom>
            <a:avLst/>
            <a:gdLst>
              <a:gd name="connsiteX0" fmla="*/ 6266381 w 6306823"/>
              <a:gd name="connsiteY0" fmla="*/ 2568105 h 6528116"/>
              <a:gd name="connsiteX1" fmla="*/ 3323272 w 6306823"/>
              <a:gd name="connsiteY1" fmla="*/ 6449349 h 6528116"/>
              <a:gd name="connsiteX2" fmla="*/ 3044477 w 6306823"/>
              <a:gd name="connsiteY2" fmla="*/ 6487674 h 6528116"/>
              <a:gd name="connsiteX3" fmla="*/ 78767 w 6306823"/>
              <a:gd name="connsiteY3" fmla="*/ 4238806 h 6528116"/>
              <a:gd name="connsiteX4" fmla="*/ 40442 w 6306823"/>
              <a:gd name="connsiteY4" fmla="*/ 3960010 h 6528116"/>
              <a:gd name="connsiteX5" fmla="*/ 2983550 w 6306823"/>
              <a:gd name="connsiteY5" fmla="*/ 78767 h 6528116"/>
              <a:gd name="connsiteX6" fmla="*/ 3262346 w 6306823"/>
              <a:gd name="connsiteY6" fmla="*/ 40441 h 6528116"/>
              <a:gd name="connsiteX7" fmla="*/ 5154583 w 6306823"/>
              <a:gd name="connsiteY7" fmla="*/ 1475306 h 6528116"/>
              <a:gd name="connsiteX8" fmla="*/ 5351505 w 6306823"/>
              <a:gd name="connsiteY8" fmla="*/ 948540 h 6528116"/>
              <a:gd name="connsiteX9" fmla="*/ 5704239 w 6306823"/>
              <a:gd name="connsiteY9" fmla="*/ 1892105 h 6528116"/>
              <a:gd name="connsiteX10" fmla="*/ 6228055 w 6306823"/>
              <a:gd name="connsiteY10" fmla="*/ 2289310 h 6528116"/>
              <a:gd name="connsiteX11" fmla="*/ 6266381 w 6306823"/>
              <a:gd name="connsiteY11" fmla="*/ 2568105 h 65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6823" h="6528116">
                <a:moveTo>
                  <a:pt x="6266381" y="2568105"/>
                </a:moveTo>
                <a:lnTo>
                  <a:pt x="3323272" y="6449349"/>
                </a:lnTo>
                <a:cubicBezTo>
                  <a:pt x="3256869" y="6536919"/>
                  <a:pt x="3132047" y="6554078"/>
                  <a:pt x="3044477" y="6487674"/>
                </a:cubicBezTo>
                <a:lnTo>
                  <a:pt x="78767" y="4238806"/>
                </a:lnTo>
                <a:cubicBezTo>
                  <a:pt x="-8803" y="4172402"/>
                  <a:pt x="-25962" y="4047581"/>
                  <a:pt x="40442" y="3960010"/>
                </a:cubicBezTo>
                <a:lnTo>
                  <a:pt x="2983550" y="78767"/>
                </a:lnTo>
                <a:cubicBezTo>
                  <a:pt x="3049954" y="-8803"/>
                  <a:pt x="3174775" y="-25962"/>
                  <a:pt x="3262346" y="40441"/>
                </a:cubicBezTo>
                <a:lnTo>
                  <a:pt x="5154583" y="1475306"/>
                </a:lnTo>
                <a:lnTo>
                  <a:pt x="5351505" y="948540"/>
                </a:lnTo>
                <a:lnTo>
                  <a:pt x="5704239" y="1892105"/>
                </a:lnTo>
                <a:lnTo>
                  <a:pt x="6228055" y="2289310"/>
                </a:lnTo>
                <a:cubicBezTo>
                  <a:pt x="6315626" y="2355713"/>
                  <a:pt x="6332785" y="2480535"/>
                  <a:pt x="6266381" y="2568105"/>
                </a:cubicBezTo>
                <a:close/>
              </a:path>
            </a:pathLst>
          </a:cu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2" name="TextBox 8">
            <a:extLst>
              <a:ext uri="{FF2B5EF4-FFF2-40B4-BE49-F238E27FC236}">
                <a16:creationId xmlns:a16="http://schemas.microsoft.com/office/drawing/2014/main" id="{22A3C5CF-2637-45BA-9B68-158037372CA2}"/>
              </a:ext>
            </a:extLst>
          </p:cNvPr>
          <p:cNvSpPr txBox="1">
            <a:spLocks noChangeArrowheads="1"/>
          </p:cNvSpPr>
          <p:nvPr/>
        </p:nvSpPr>
        <p:spPr bwMode="auto">
          <a:xfrm>
            <a:off x="3195638" y="1643063"/>
            <a:ext cx="5268912" cy="38242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spcAft>
                <a:spcPts val="500"/>
              </a:spcAft>
              <a:buFontTx/>
              <a:buNone/>
              <a:defRPr/>
            </a:pPr>
            <a:r>
              <a:rPr lang="en-GB" altLang="en-US" sz="2200" b="1" dirty="0">
                <a:solidFill>
                  <a:schemeClr val="tx1"/>
                </a:solidFill>
                <a:latin typeface="+mn-lt"/>
              </a:rPr>
              <a:t>Buddy’s ‘Use Your Tablet Safely’ Song</a:t>
            </a:r>
          </a:p>
          <a:p>
            <a:pPr algn="ctr" eaLnBrk="1" hangingPunct="1">
              <a:lnSpc>
                <a:spcPct val="100000"/>
              </a:lnSpc>
              <a:spcBef>
                <a:spcPct val="0"/>
              </a:spcBef>
              <a:spcAft>
                <a:spcPts val="1400"/>
              </a:spcAft>
              <a:buFontTx/>
              <a:buNone/>
              <a:defRPr/>
            </a:pPr>
            <a:r>
              <a:rPr lang="en-GB" altLang="en-US" sz="1400" dirty="0">
                <a:solidFill>
                  <a:schemeClr val="tx1"/>
                </a:solidFill>
                <a:latin typeface="Twinkl SemiBold" pitchFamily="2" charset="0"/>
              </a:rPr>
              <a:t>(Sung to the tune of Frère Jacques)</a:t>
            </a:r>
            <a:endParaRPr lang="en-GB" altLang="en-US" dirty="0">
              <a:solidFill>
                <a:srgbClr val="000000"/>
              </a:solidFill>
            </a:endParaRPr>
          </a:p>
          <a:p>
            <a:pPr algn="ctr" eaLnBrk="1" hangingPunct="1">
              <a:lnSpc>
                <a:spcPct val="100000"/>
              </a:lnSpc>
              <a:spcBef>
                <a:spcPct val="0"/>
              </a:spcBef>
              <a:spcAft>
                <a:spcPts val="800"/>
              </a:spcAft>
              <a:buFontTx/>
              <a:buNone/>
              <a:defRPr/>
            </a:pPr>
            <a:r>
              <a:rPr lang="en-GB" altLang="en-US" dirty="0">
                <a:solidFill>
                  <a:srgbClr val="000000"/>
                </a:solidFill>
              </a:rPr>
              <a:t>Ask your grown-up, </a:t>
            </a:r>
          </a:p>
          <a:p>
            <a:pPr algn="ctr" eaLnBrk="1" hangingPunct="1">
              <a:lnSpc>
                <a:spcPct val="100000"/>
              </a:lnSpc>
              <a:spcBef>
                <a:spcPct val="0"/>
              </a:spcBef>
              <a:spcAft>
                <a:spcPts val="800"/>
              </a:spcAft>
              <a:buFontTx/>
              <a:buNone/>
              <a:defRPr/>
            </a:pPr>
            <a:r>
              <a:rPr lang="en-GB" altLang="en-US" dirty="0">
                <a:solidFill>
                  <a:srgbClr val="000000"/>
                </a:solidFill>
              </a:rPr>
              <a:t>Ask your grown-up, </a:t>
            </a:r>
          </a:p>
          <a:p>
            <a:pPr algn="ctr" eaLnBrk="1" hangingPunct="1">
              <a:lnSpc>
                <a:spcPct val="100000"/>
              </a:lnSpc>
              <a:spcBef>
                <a:spcPct val="0"/>
              </a:spcBef>
              <a:spcAft>
                <a:spcPts val="800"/>
              </a:spcAft>
              <a:buFontTx/>
              <a:buNone/>
              <a:defRPr/>
            </a:pPr>
            <a:r>
              <a:rPr lang="en-GB" altLang="en-US" dirty="0">
                <a:solidFill>
                  <a:srgbClr val="000000"/>
                </a:solidFill>
              </a:rPr>
              <a:t>Ask for help! </a:t>
            </a:r>
          </a:p>
          <a:p>
            <a:pPr algn="ctr" eaLnBrk="1" hangingPunct="1">
              <a:lnSpc>
                <a:spcPct val="100000"/>
              </a:lnSpc>
              <a:spcBef>
                <a:spcPct val="0"/>
              </a:spcBef>
              <a:spcAft>
                <a:spcPts val="800"/>
              </a:spcAft>
              <a:buFontTx/>
              <a:buNone/>
              <a:defRPr/>
            </a:pPr>
            <a:r>
              <a:rPr lang="en-GB" altLang="en-US" dirty="0">
                <a:solidFill>
                  <a:srgbClr val="000000"/>
                </a:solidFill>
              </a:rPr>
              <a:t>Ask for help!</a:t>
            </a:r>
          </a:p>
          <a:p>
            <a:pPr algn="ctr" eaLnBrk="1" hangingPunct="1">
              <a:lnSpc>
                <a:spcPct val="100000"/>
              </a:lnSpc>
              <a:spcBef>
                <a:spcPct val="0"/>
              </a:spcBef>
              <a:spcAft>
                <a:spcPts val="800"/>
              </a:spcAft>
              <a:buFontTx/>
              <a:buNone/>
              <a:defRPr/>
            </a:pPr>
            <a:r>
              <a:rPr lang="en-GB" altLang="en-US" dirty="0">
                <a:solidFill>
                  <a:srgbClr val="000000"/>
                </a:solidFill>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rPr>
              <a:t>Use your tablet safely, </a:t>
            </a:r>
          </a:p>
          <a:p>
            <a:pPr algn="ctr" eaLnBrk="1" hangingPunct="1">
              <a:lnSpc>
                <a:spcPct val="100000"/>
              </a:lnSpc>
              <a:spcBef>
                <a:spcPct val="0"/>
              </a:spcBef>
              <a:spcAft>
                <a:spcPts val="800"/>
              </a:spcAft>
              <a:buFontTx/>
              <a:buNone/>
              <a:defRPr/>
            </a:pPr>
            <a:r>
              <a:rPr lang="en-GB" altLang="en-US" dirty="0">
                <a:solidFill>
                  <a:srgbClr val="000000"/>
                </a:solidFill>
              </a:rPr>
              <a:t>Woof, woof, woof! </a:t>
            </a:r>
          </a:p>
          <a:p>
            <a:pPr algn="ctr" eaLnBrk="1" hangingPunct="1">
              <a:lnSpc>
                <a:spcPct val="100000"/>
              </a:lnSpc>
              <a:spcBef>
                <a:spcPct val="0"/>
              </a:spcBef>
              <a:spcAft>
                <a:spcPts val="800"/>
              </a:spcAft>
              <a:buFontTx/>
              <a:buNone/>
              <a:defRPr/>
            </a:pPr>
            <a:r>
              <a:rPr lang="en-GB" altLang="en-US" dirty="0">
                <a:solidFill>
                  <a:srgbClr val="000000"/>
                </a:solidFill>
              </a:rPr>
              <a:t>Woof, woof, woof!</a:t>
            </a:r>
          </a:p>
        </p:txBody>
      </p:sp>
      <p:pic>
        <p:nvPicPr>
          <p:cNvPr id="24583" name="Picture 16">
            <a:extLst>
              <a:ext uri="{FF2B5EF4-FFF2-40B4-BE49-F238E27FC236}">
                <a16:creationId xmlns:a16="http://schemas.microsoft.com/office/drawing/2014/main" id="{98911DA3-2F60-4484-BF14-FEDDFD8DE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6296"/>
          <a:stretch>
            <a:fillRect/>
          </a:stretch>
        </p:blipFill>
        <p:spPr bwMode="auto">
          <a:xfrm rot="1344173">
            <a:off x="7559675" y="4752975"/>
            <a:ext cx="787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7">
            <a:extLst>
              <a:ext uri="{FF2B5EF4-FFF2-40B4-BE49-F238E27FC236}">
                <a16:creationId xmlns:a16="http://schemas.microsoft.com/office/drawing/2014/main" id="{93C5B848-7AF3-42A5-985A-A8825CAA3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585" r="43925"/>
          <a:stretch>
            <a:fillRect/>
          </a:stretch>
        </p:blipFill>
        <p:spPr bwMode="auto">
          <a:xfrm rot="1202074">
            <a:off x="6916738" y="5019675"/>
            <a:ext cx="547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DCF1AA0-6089-4935-A7E8-09266F45A8A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11188" y="2767604"/>
            <a:ext cx="2047011" cy="34506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8FF6D351-B681-486D-8809-1065E215FC53}"/>
              </a:ext>
            </a:extLst>
          </p:cNvPr>
          <p:cNvSpPr>
            <a:spLocks noGrp="1" noChangeArrowheads="1"/>
          </p:cNvSpPr>
          <p:nvPr>
            <p:ph type="title"/>
          </p:nvPr>
        </p:nvSpPr>
        <p:spPr>
          <a:xfrm>
            <a:off x="457200" y="479425"/>
            <a:ext cx="8220075" cy="993775"/>
          </a:xfrm>
        </p:spPr>
        <p:txBody>
          <a:bodyPr/>
          <a:lstStyle/>
          <a:p>
            <a:pPr eaLnBrk="1" hangingPunct="1">
              <a:defRPr/>
            </a:pPr>
            <a:r>
              <a:rPr lang="en-GB" altLang="en-US" sz="3600" dirty="0">
                <a:latin typeface="+mn-lt"/>
              </a:rPr>
              <a:t>Characters</a:t>
            </a:r>
          </a:p>
        </p:txBody>
      </p:sp>
      <p:sp>
        <p:nvSpPr>
          <p:cNvPr id="13" name="Oval 12">
            <a:extLst>
              <a:ext uri="{FF2B5EF4-FFF2-40B4-BE49-F238E27FC236}">
                <a16:creationId xmlns:a16="http://schemas.microsoft.com/office/drawing/2014/main" id="{B1293284-7DDC-4189-9933-99395629CBF9}"/>
              </a:ext>
            </a:extLst>
          </p:cNvPr>
          <p:cNvSpPr/>
          <p:nvPr/>
        </p:nvSpPr>
        <p:spPr>
          <a:xfrm>
            <a:off x="966788" y="1916113"/>
            <a:ext cx="1762125" cy="1762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id="{5B03552C-BFC7-4A07-8C76-84830D224440}"/>
              </a:ext>
            </a:extLst>
          </p:cNvPr>
          <p:cNvSpPr/>
          <p:nvPr/>
        </p:nvSpPr>
        <p:spPr>
          <a:xfrm>
            <a:off x="4646613" y="1409700"/>
            <a:ext cx="1762125" cy="1762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36C94A0A-FC2E-4035-BF82-D461EBA31B1D}"/>
              </a:ext>
            </a:extLst>
          </p:cNvPr>
          <p:cNvSpPr/>
          <p:nvPr/>
        </p:nvSpPr>
        <p:spPr>
          <a:xfrm>
            <a:off x="6550025" y="2762250"/>
            <a:ext cx="1762125" cy="1762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6" name="Picture 3">
            <a:extLst>
              <a:ext uri="{FF2B5EF4-FFF2-40B4-BE49-F238E27FC236}">
                <a16:creationId xmlns:a16="http://schemas.microsoft.com/office/drawing/2014/main" id="{C525B86C-937B-46C4-951A-30F553A2946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p:blipFill>
        <p:spPr bwMode="auto">
          <a:xfrm>
            <a:off x="6754967" y="1554163"/>
            <a:ext cx="1368116"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id="{69EA95C2-85D1-43B5-8585-7C8F2B9391E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051425" y="1555750"/>
            <a:ext cx="9763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C3FF912A-6754-4DFC-85EB-31286B636116}"/>
              </a:ext>
            </a:extLst>
          </p:cNvPr>
          <p:cNvSpPr/>
          <p:nvPr/>
        </p:nvSpPr>
        <p:spPr>
          <a:xfrm>
            <a:off x="2857500" y="3182938"/>
            <a:ext cx="1762125" cy="17621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9" name="Picture 9">
            <a:extLst>
              <a:ext uri="{FF2B5EF4-FFF2-40B4-BE49-F238E27FC236}">
                <a16:creationId xmlns:a16="http://schemas.microsoft.com/office/drawing/2014/main" id="{DF593264-94C1-42A0-A219-D52C6B60D5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p:blipFill>
        <p:spPr bwMode="auto">
          <a:xfrm>
            <a:off x="1348127" y="2260600"/>
            <a:ext cx="102167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a:extLst>
              <a:ext uri="{FF2B5EF4-FFF2-40B4-BE49-F238E27FC236}">
                <a16:creationId xmlns:a16="http://schemas.microsoft.com/office/drawing/2014/main" id="{B0CE56EF-2780-4D49-A63A-60E67E18B31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p:blipFill>
        <p:spPr bwMode="auto">
          <a:xfrm>
            <a:off x="3288177" y="3084513"/>
            <a:ext cx="1021422"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3">
            <a:extLst>
              <a:ext uri="{FF2B5EF4-FFF2-40B4-BE49-F238E27FC236}">
                <a16:creationId xmlns:a16="http://schemas.microsoft.com/office/drawing/2014/main" id="{D8F0A276-6B26-4BC6-B335-3C4B280E27B2}"/>
              </a:ext>
            </a:extLst>
          </p:cNvPr>
          <p:cNvSpPr>
            <a:spLocks noChangeArrowheads="1"/>
          </p:cNvSpPr>
          <p:nvPr/>
        </p:nvSpPr>
        <p:spPr bwMode="auto">
          <a:xfrm>
            <a:off x="457200" y="5729288"/>
            <a:ext cx="8220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There are 4 characters in this exciting story!</a:t>
            </a:r>
          </a:p>
        </p:txBody>
      </p:sp>
      <p:grpSp>
        <p:nvGrpSpPr>
          <p:cNvPr id="10252" name="Group 27">
            <a:extLst>
              <a:ext uri="{FF2B5EF4-FFF2-40B4-BE49-F238E27FC236}">
                <a16:creationId xmlns:a16="http://schemas.microsoft.com/office/drawing/2014/main" id="{98A89E35-A9A3-48A2-85E6-1D41C7384872}"/>
              </a:ext>
            </a:extLst>
          </p:cNvPr>
          <p:cNvGrpSpPr>
            <a:grpSpLocks/>
          </p:cNvGrpSpPr>
          <p:nvPr/>
        </p:nvGrpSpPr>
        <p:grpSpPr bwMode="auto">
          <a:xfrm>
            <a:off x="6807200" y="5133975"/>
            <a:ext cx="1193800" cy="495300"/>
            <a:chOff x="6806621" y="5133982"/>
            <a:chExt cx="1195070" cy="495108"/>
          </a:xfrm>
        </p:grpSpPr>
        <p:sp>
          <p:nvSpPr>
            <p:cNvPr id="15" name="Rectangle: Rounded Corners 14">
              <a:extLst>
                <a:ext uri="{FF2B5EF4-FFF2-40B4-BE49-F238E27FC236}">
                  <a16:creationId xmlns:a16="http://schemas.microsoft.com/office/drawing/2014/main" id="{8F0F5DC1-C47B-4FB3-B617-11DBA1121F0A}"/>
                </a:ext>
              </a:extLst>
            </p:cNvPr>
            <p:cNvSpPr/>
            <p:nvPr/>
          </p:nvSpPr>
          <p:spPr>
            <a:xfrm>
              <a:off x="6806621" y="5195871"/>
              <a:ext cx="1195070" cy="41100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63" name="Rectangle 19">
              <a:extLst>
                <a:ext uri="{FF2B5EF4-FFF2-40B4-BE49-F238E27FC236}">
                  <a16:creationId xmlns:a16="http://schemas.microsoft.com/office/drawing/2014/main" id="{752B0D97-98F1-4BD8-BC15-56FB0A29A8D0}"/>
                </a:ext>
              </a:extLst>
            </p:cNvPr>
            <p:cNvSpPr>
              <a:spLocks noChangeArrowheads="1"/>
            </p:cNvSpPr>
            <p:nvPr/>
          </p:nvSpPr>
          <p:spPr bwMode="auto">
            <a:xfrm>
              <a:off x="6806621" y="5133982"/>
              <a:ext cx="1195070" cy="49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Mummy</a:t>
              </a:r>
            </a:p>
          </p:txBody>
        </p:sp>
      </p:grpSp>
      <p:grpSp>
        <p:nvGrpSpPr>
          <p:cNvPr id="10253" name="Group 18">
            <a:extLst>
              <a:ext uri="{FF2B5EF4-FFF2-40B4-BE49-F238E27FC236}">
                <a16:creationId xmlns:a16="http://schemas.microsoft.com/office/drawing/2014/main" id="{B22E03B3-821F-4FE7-B596-790216FF3DD2}"/>
              </a:ext>
            </a:extLst>
          </p:cNvPr>
          <p:cNvGrpSpPr>
            <a:grpSpLocks/>
          </p:cNvGrpSpPr>
          <p:nvPr/>
        </p:nvGrpSpPr>
        <p:grpSpPr bwMode="auto">
          <a:xfrm>
            <a:off x="4951413" y="5133975"/>
            <a:ext cx="1195387" cy="495300"/>
            <a:chOff x="5058743" y="5133982"/>
            <a:chExt cx="1195070" cy="495108"/>
          </a:xfrm>
        </p:grpSpPr>
        <p:sp>
          <p:nvSpPr>
            <p:cNvPr id="22" name="Rectangle: Rounded Corners 21">
              <a:extLst>
                <a:ext uri="{FF2B5EF4-FFF2-40B4-BE49-F238E27FC236}">
                  <a16:creationId xmlns:a16="http://schemas.microsoft.com/office/drawing/2014/main" id="{6F80E327-6D01-49BE-B829-028AC58DFFB9}"/>
                </a:ext>
              </a:extLst>
            </p:cNvPr>
            <p:cNvSpPr/>
            <p:nvPr/>
          </p:nvSpPr>
          <p:spPr>
            <a:xfrm>
              <a:off x="5058743" y="5195871"/>
              <a:ext cx="1195070" cy="41100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61" name="Rectangle 24">
              <a:extLst>
                <a:ext uri="{FF2B5EF4-FFF2-40B4-BE49-F238E27FC236}">
                  <a16:creationId xmlns:a16="http://schemas.microsoft.com/office/drawing/2014/main" id="{5B6E29E8-6C0A-444B-8FD9-BEB46B93D43D}"/>
                </a:ext>
              </a:extLst>
            </p:cNvPr>
            <p:cNvSpPr>
              <a:spLocks noChangeArrowheads="1"/>
            </p:cNvSpPr>
            <p:nvPr/>
          </p:nvSpPr>
          <p:spPr bwMode="auto">
            <a:xfrm>
              <a:off x="5058743" y="5133982"/>
              <a:ext cx="1195070" cy="49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Grandma</a:t>
              </a:r>
            </a:p>
          </p:txBody>
        </p:sp>
      </p:grpSp>
      <p:grpSp>
        <p:nvGrpSpPr>
          <p:cNvPr id="10254" name="Group 28">
            <a:extLst>
              <a:ext uri="{FF2B5EF4-FFF2-40B4-BE49-F238E27FC236}">
                <a16:creationId xmlns:a16="http://schemas.microsoft.com/office/drawing/2014/main" id="{2B19708D-FA36-4E0B-8450-1430CCB0FE4E}"/>
              </a:ext>
            </a:extLst>
          </p:cNvPr>
          <p:cNvGrpSpPr>
            <a:grpSpLocks/>
          </p:cNvGrpSpPr>
          <p:nvPr/>
        </p:nvGrpSpPr>
        <p:grpSpPr bwMode="auto">
          <a:xfrm>
            <a:off x="3097213" y="5135563"/>
            <a:ext cx="1193800" cy="495300"/>
            <a:chOff x="3022785" y="5135671"/>
            <a:chExt cx="1195070" cy="495108"/>
          </a:xfrm>
        </p:grpSpPr>
        <p:sp>
          <p:nvSpPr>
            <p:cNvPr id="23" name="Rectangle: Rounded Corners 22">
              <a:extLst>
                <a:ext uri="{FF2B5EF4-FFF2-40B4-BE49-F238E27FC236}">
                  <a16:creationId xmlns:a16="http://schemas.microsoft.com/office/drawing/2014/main" id="{6FAD8F7F-9A8B-4510-9D08-DB760699A316}"/>
                </a:ext>
              </a:extLst>
            </p:cNvPr>
            <p:cNvSpPr/>
            <p:nvPr/>
          </p:nvSpPr>
          <p:spPr>
            <a:xfrm>
              <a:off x="3022785" y="5195973"/>
              <a:ext cx="1195070" cy="41100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9" name="Rectangle 25">
              <a:extLst>
                <a:ext uri="{FF2B5EF4-FFF2-40B4-BE49-F238E27FC236}">
                  <a16:creationId xmlns:a16="http://schemas.microsoft.com/office/drawing/2014/main" id="{80A2DA95-1DCA-4DF7-8B21-457EDA40812E}"/>
                </a:ext>
              </a:extLst>
            </p:cNvPr>
            <p:cNvSpPr>
              <a:spLocks noChangeArrowheads="1"/>
            </p:cNvSpPr>
            <p:nvPr/>
          </p:nvSpPr>
          <p:spPr bwMode="auto">
            <a:xfrm>
              <a:off x="3022785" y="5135671"/>
              <a:ext cx="1195070" cy="49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Buddy</a:t>
              </a:r>
            </a:p>
          </p:txBody>
        </p:sp>
      </p:grpSp>
      <p:grpSp>
        <p:nvGrpSpPr>
          <p:cNvPr id="10255" name="Group 29">
            <a:extLst>
              <a:ext uri="{FF2B5EF4-FFF2-40B4-BE49-F238E27FC236}">
                <a16:creationId xmlns:a16="http://schemas.microsoft.com/office/drawing/2014/main" id="{99183767-019E-4D79-B668-4316BD6BB369}"/>
              </a:ext>
            </a:extLst>
          </p:cNvPr>
          <p:cNvGrpSpPr>
            <a:grpSpLocks/>
          </p:cNvGrpSpPr>
          <p:nvPr/>
        </p:nvGrpSpPr>
        <p:grpSpPr bwMode="auto">
          <a:xfrm>
            <a:off x="1228725" y="5140325"/>
            <a:ext cx="1208088" cy="495300"/>
            <a:chOff x="1228640" y="5139756"/>
            <a:chExt cx="1207854" cy="495108"/>
          </a:xfrm>
        </p:grpSpPr>
        <p:sp>
          <p:nvSpPr>
            <p:cNvPr id="24" name="Rectangle: Rounded Corners 23">
              <a:extLst>
                <a:ext uri="{FF2B5EF4-FFF2-40B4-BE49-F238E27FC236}">
                  <a16:creationId xmlns:a16="http://schemas.microsoft.com/office/drawing/2014/main" id="{1E6E22BB-E68E-4427-B6B8-E7AB951176D4}"/>
                </a:ext>
              </a:extLst>
            </p:cNvPr>
            <p:cNvSpPr/>
            <p:nvPr/>
          </p:nvSpPr>
          <p:spPr>
            <a:xfrm>
              <a:off x="1241338" y="5196884"/>
              <a:ext cx="1195156" cy="41100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7" name="Rectangle 26">
              <a:extLst>
                <a:ext uri="{FF2B5EF4-FFF2-40B4-BE49-F238E27FC236}">
                  <a16:creationId xmlns:a16="http://schemas.microsoft.com/office/drawing/2014/main" id="{7FBE86BE-906C-43AC-B14C-721509746A10}"/>
                </a:ext>
              </a:extLst>
            </p:cNvPr>
            <p:cNvSpPr>
              <a:spLocks noChangeArrowheads="1"/>
            </p:cNvSpPr>
            <p:nvPr/>
          </p:nvSpPr>
          <p:spPr bwMode="auto">
            <a:xfrm>
              <a:off x="1228640" y="5139756"/>
              <a:ext cx="1195070" cy="49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Ben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a:extLst>
              <a:ext uri="{FF2B5EF4-FFF2-40B4-BE49-F238E27FC236}">
                <a16:creationId xmlns:a16="http://schemas.microsoft.com/office/drawing/2014/main" id="{3A0EA106-4BA6-4087-86AC-2725EA58C681}"/>
              </a:ext>
            </a:extLst>
          </p:cNvPr>
          <p:cNvSpPr>
            <a:spLocks noChangeArrowheads="1"/>
          </p:cNvSpPr>
          <p:nvPr/>
        </p:nvSpPr>
        <p:spPr bwMode="auto">
          <a:xfrm>
            <a:off x="457200" y="433388"/>
            <a:ext cx="82200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One day, Ben’s Grandma came home from the shops looking very excited and gave Ben a tablet. She told Ben that she saw the tablet on sale, she had no idea what it did, but she knew that Ben had been asking for one for ages! </a:t>
            </a:r>
          </a:p>
        </p:txBody>
      </p:sp>
      <p:sp>
        <p:nvSpPr>
          <p:cNvPr id="11" name="Rectangle: Rounded Corners 10">
            <a:extLst>
              <a:ext uri="{FF2B5EF4-FFF2-40B4-BE49-F238E27FC236}">
                <a16:creationId xmlns:a16="http://schemas.microsoft.com/office/drawing/2014/main" id="{53AAE1F6-73FF-4DE5-B113-9D1EAFC80D54}"/>
              </a:ext>
            </a:extLst>
          </p:cNvPr>
          <p:cNvSpPr/>
          <p:nvPr/>
        </p:nvSpPr>
        <p:spPr>
          <a:xfrm>
            <a:off x="681038" y="2708275"/>
            <a:ext cx="7750175" cy="3465513"/>
          </a:xfrm>
          <a:prstGeom prst="roundRect">
            <a:avLst>
              <a:gd name="adj" fmla="val 82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68" name="Picture 2">
            <a:extLst>
              <a:ext uri="{FF2B5EF4-FFF2-40B4-BE49-F238E27FC236}">
                <a16:creationId xmlns:a16="http://schemas.microsoft.com/office/drawing/2014/main" id="{A3E7A3D5-EFC3-4C4F-94AA-EB01C2CEF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21050"/>
            <a:ext cx="41687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F6E6D62E-5541-4518-8AF2-AE78C2D10C5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68638" y="2116138"/>
            <a:ext cx="14097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a:extLst>
              <a:ext uri="{FF2B5EF4-FFF2-40B4-BE49-F238E27FC236}">
                <a16:creationId xmlns:a16="http://schemas.microsoft.com/office/drawing/2014/main" id="{691C6D48-D71F-4C01-BE88-5739CC316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938" y="4356100"/>
            <a:ext cx="1473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a:extLst>
              <a:ext uri="{FF2B5EF4-FFF2-40B4-BE49-F238E27FC236}">
                <a16:creationId xmlns:a16="http://schemas.microsoft.com/office/drawing/2014/main" id="{F3360F7A-3A42-4F24-9B45-93AF1A346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4705350"/>
            <a:ext cx="2871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DE16A1-D97B-4FA8-93AF-BB79FD77E72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49797" y="2889249"/>
            <a:ext cx="999746" cy="3159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AAB4445-3301-4033-8903-7E9FDA4AFD9E}"/>
              </a:ext>
            </a:extLst>
          </p:cNvPr>
          <p:cNvSpPr/>
          <p:nvPr/>
        </p:nvSpPr>
        <p:spPr>
          <a:xfrm>
            <a:off x="681038" y="4097338"/>
            <a:ext cx="7793037" cy="2076450"/>
          </a:xfrm>
          <a:prstGeom prst="roundRect">
            <a:avLst>
              <a:gd name="adj" fmla="val 82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Rectangle 13">
            <a:extLst>
              <a:ext uri="{FF2B5EF4-FFF2-40B4-BE49-F238E27FC236}">
                <a16:creationId xmlns:a16="http://schemas.microsoft.com/office/drawing/2014/main" id="{1D32154D-3352-434E-B203-C1C29DA26372}"/>
              </a:ext>
            </a:extLst>
          </p:cNvPr>
          <p:cNvSpPr>
            <a:spLocks noChangeArrowheads="1"/>
          </p:cNvSpPr>
          <p:nvPr/>
        </p:nvSpPr>
        <p:spPr bwMode="auto">
          <a:xfrm>
            <a:off x="457200" y="428625"/>
            <a:ext cx="41148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When Ben’s Mummy saw the</a:t>
            </a:r>
            <a:br>
              <a:rPr lang="en-GB" altLang="en-US" dirty="0">
                <a:solidFill>
                  <a:schemeClr val="tx1"/>
                </a:solidFill>
              </a:rPr>
            </a:br>
            <a:r>
              <a:rPr lang="en-GB" altLang="en-US" dirty="0">
                <a:solidFill>
                  <a:schemeClr val="tx1"/>
                </a:solidFill>
              </a:rPr>
              <a:t>tablet, she was a little bit worried because you can use the Internet on it. She thought Ben was too young to know how to use the Internet safely. </a:t>
            </a:r>
          </a:p>
        </p:txBody>
      </p:sp>
      <p:sp>
        <p:nvSpPr>
          <p:cNvPr id="7" name="Right Triangle 6">
            <a:extLst>
              <a:ext uri="{FF2B5EF4-FFF2-40B4-BE49-F238E27FC236}">
                <a16:creationId xmlns:a16="http://schemas.microsoft.com/office/drawing/2014/main" id="{D1EEAC78-31DD-432C-BAD6-80D6ADF18BB9}"/>
              </a:ext>
            </a:extLst>
          </p:cNvPr>
          <p:cNvSpPr/>
          <p:nvPr/>
        </p:nvSpPr>
        <p:spPr>
          <a:xfrm flipH="1">
            <a:off x="687388" y="2747963"/>
            <a:ext cx="7786687" cy="1609725"/>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Speech Bubble: Oval 3">
            <a:extLst>
              <a:ext uri="{FF2B5EF4-FFF2-40B4-BE49-F238E27FC236}">
                <a16:creationId xmlns:a16="http://schemas.microsoft.com/office/drawing/2014/main" id="{13E86AF0-83C6-48B6-9B7C-783E5927979E}"/>
              </a:ext>
            </a:extLst>
          </p:cNvPr>
          <p:cNvSpPr/>
          <p:nvPr/>
        </p:nvSpPr>
        <p:spPr>
          <a:xfrm>
            <a:off x="1982788" y="2438400"/>
            <a:ext cx="2668587" cy="1147763"/>
          </a:xfrm>
          <a:prstGeom prst="wedgeEllipseCallout">
            <a:avLst>
              <a:gd name="adj1" fmla="val -59196"/>
              <a:gd name="adj2" fmla="val 163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I’m worried you are too young for a tablet!</a:t>
            </a:r>
          </a:p>
        </p:txBody>
      </p:sp>
      <p:pic>
        <p:nvPicPr>
          <p:cNvPr id="12" name="Picture 11">
            <a:extLst>
              <a:ext uri="{FF2B5EF4-FFF2-40B4-BE49-F238E27FC236}">
                <a16:creationId xmlns:a16="http://schemas.microsoft.com/office/drawing/2014/main" id="{BAE29FBA-A79A-4831-AFE0-993A4BED4E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88268" y="2930525"/>
            <a:ext cx="965082" cy="3049588"/>
          </a:xfrm>
          <a:prstGeom prst="rect">
            <a:avLst/>
          </a:prstGeom>
        </p:spPr>
      </p:pic>
      <p:sp>
        <p:nvSpPr>
          <p:cNvPr id="8" name="Speech Bubble: Oval 7">
            <a:extLst>
              <a:ext uri="{FF2B5EF4-FFF2-40B4-BE49-F238E27FC236}">
                <a16:creationId xmlns:a16="http://schemas.microsoft.com/office/drawing/2014/main" id="{2A79155D-1B85-4E8D-8E3B-0125709C6BE9}"/>
              </a:ext>
            </a:extLst>
          </p:cNvPr>
          <p:cNvSpPr/>
          <p:nvPr/>
        </p:nvSpPr>
        <p:spPr>
          <a:xfrm>
            <a:off x="4348163" y="3679825"/>
            <a:ext cx="2668587" cy="1147763"/>
          </a:xfrm>
          <a:prstGeom prst="wedgeEllipseCallout">
            <a:avLst>
              <a:gd name="adj1" fmla="val 45707"/>
              <a:gd name="adj2" fmla="val -4840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I promise I will use the tablet safely, Mummy!</a:t>
            </a:r>
          </a:p>
        </p:txBody>
      </p:sp>
      <p:sp>
        <p:nvSpPr>
          <p:cNvPr id="12297" name="Rectangle 10">
            <a:extLst>
              <a:ext uri="{FF2B5EF4-FFF2-40B4-BE49-F238E27FC236}">
                <a16:creationId xmlns:a16="http://schemas.microsoft.com/office/drawing/2014/main" id="{3D47DE0F-766E-4C89-B87B-DECA0A970623}"/>
              </a:ext>
            </a:extLst>
          </p:cNvPr>
          <p:cNvSpPr>
            <a:spLocks noChangeArrowheads="1"/>
          </p:cNvSpPr>
          <p:nvPr/>
        </p:nvSpPr>
        <p:spPr bwMode="auto">
          <a:xfrm>
            <a:off x="4572000" y="428625"/>
            <a:ext cx="41148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Mummy made Ben promise that if he was ever unsure what to do with his tablet he would ask for help straight away! </a:t>
            </a:r>
          </a:p>
          <a:p>
            <a:pPr eaLnBrk="1" hangingPunct="1">
              <a:lnSpc>
                <a:spcPct val="100000"/>
              </a:lnSpc>
              <a:spcBef>
                <a:spcPct val="0"/>
              </a:spcBef>
              <a:spcAft>
                <a:spcPts val="800"/>
              </a:spcAft>
              <a:buFontTx/>
              <a:buNone/>
            </a:pPr>
            <a:r>
              <a:rPr lang="en-GB" altLang="en-US" dirty="0">
                <a:solidFill>
                  <a:schemeClr val="tx1"/>
                </a:solidFill>
              </a:rPr>
              <a:t>Ben promised his Mummy that he was grown-up enough to use the tablet safely. </a:t>
            </a:r>
          </a:p>
        </p:txBody>
      </p:sp>
      <p:pic>
        <p:nvPicPr>
          <p:cNvPr id="3" name="Picture 2">
            <a:extLst>
              <a:ext uri="{FF2B5EF4-FFF2-40B4-BE49-F238E27FC236}">
                <a16:creationId xmlns:a16="http://schemas.microsoft.com/office/drawing/2014/main" id="{78382F56-0F8E-4FCA-8069-00EFD1284C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620713" y="2473323"/>
            <a:ext cx="1354351" cy="37861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a:extLst>
              <a:ext uri="{FF2B5EF4-FFF2-40B4-BE49-F238E27FC236}">
                <a16:creationId xmlns:a16="http://schemas.microsoft.com/office/drawing/2014/main" id="{73104D7D-7C01-4070-84ED-10502F108DFA}"/>
              </a:ext>
            </a:extLst>
          </p:cNvPr>
          <p:cNvSpPr>
            <a:spLocks noChangeArrowheads="1"/>
          </p:cNvSpPr>
          <p:nvPr/>
        </p:nvSpPr>
        <p:spPr bwMode="auto">
          <a:xfrm>
            <a:off x="457200" y="420688"/>
            <a:ext cx="42545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Ben’s Mummy installed lots of child-friendly apps on to the tablet. She downloaded lots of fun games for Ben to play and told him he could only go on apps on his tablet that she had looked at first.  </a:t>
            </a:r>
          </a:p>
        </p:txBody>
      </p:sp>
      <p:sp>
        <p:nvSpPr>
          <p:cNvPr id="4" name="Teardrop 3">
            <a:extLst>
              <a:ext uri="{FF2B5EF4-FFF2-40B4-BE49-F238E27FC236}">
                <a16:creationId xmlns:a16="http://schemas.microsoft.com/office/drawing/2014/main" id="{E01E84AB-CBF2-4366-8228-42FA3E25FD64}"/>
              </a:ext>
            </a:extLst>
          </p:cNvPr>
          <p:cNvSpPr/>
          <p:nvPr/>
        </p:nvSpPr>
        <p:spPr>
          <a:xfrm rot="5400000">
            <a:off x="4569619" y="2267744"/>
            <a:ext cx="3860800" cy="3859212"/>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16" name="Picture 9">
            <a:extLst>
              <a:ext uri="{FF2B5EF4-FFF2-40B4-BE49-F238E27FC236}">
                <a16:creationId xmlns:a16="http://schemas.microsoft.com/office/drawing/2014/main" id="{DFB164D1-649C-45EE-A116-27643F30E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21050"/>
            <a:ext cx="41687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a:extLst>
              <a:ext uri="{FF2B5EF4-FFF2-40B4-BE49-F238E27FC236}">
                <a16:creationId xmlns:a16="http://schemas.microsoft.com/office/drawing/2014/main" id="{538003D3-5F0D-4CC8-846E-235F3910BF6A}"/>
              </a:ext>
            </a:extLst>
          </p:cNvPr>
          <p:cNvSpPr/>
          <p:nvPr/>
        </p:nvSpPr>
        <p:spPr>
          <a:xfrm>
            <a:off x="2632075" y="2671763"/>
            <a:ext cx="2668588" cy="1147762"/>
          </a:xfrm>
          <a:prstGeom prst="wedgeEllipseCallout">
            <a:avLst>
              <a:gd name="adj1" fmla="val -56111"/>
              <a:gd name="adj2" fmla="val -1065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Will you help Ben to use his tablet safely?</a:t>
            </a:r>
          </a:p>
        </p:txBody>
      </p:sp>
      <p:sp>
        <p:nvSpPr>
          <p:cNvPr id="13320" name="Rectangle 7">
            <a:extLst>
              <a:ext uri="{FF2B5EF4-FFF2-40B4-BE49-F238E27FC236}">
                <a16:creationId xmlns:a16="http://schemas.microsoft.com/office/drawing/2014/main" id="{FF45A8CE-61A6-4E8B-B248-B91E08AA8D14}"/>
              </a:ext>
            </a:extLst>
          </p:cNvPr>
          <p:cNvSpPr>
            <a:spLocks noChangeArrowheads="1"/>
          </p:cNvSpPr>
          <p:nvPr/>
        </p:nvSpPr>
        <p:spPr bwMode="auto">
          <a:xfrm>
            <a:off x="4570413" y="420688"/>
            <a:ext cx="41068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Ben’s Mummy asked Buddy the dog if he would help to make sure Ben used his new tablet safely. Buddy barked very loudly to tell Mummy that he would! </a:t>
            </a:r>
          </a:p>
        </p:txBody>
      </p:sp>
      <p:sp>
        <p:nvSpPr>
          <p:cNvPr id="13" name="Speech Bubble: Oval 12">
            <a:extLst>
              <a:ext uri="{FF2B5EF4-FFF2-40B4-BE49-F238E27FC236}">
                <a16:creationId xmlns:a16="http://schemas.microsoft.com/office/drawing/2014/main" id="{FE1F83AF-DD6A-4667-872C-D2C3C0A4BDA4}"/>
              </a:ext>
            </a:extLst>
          </p:cNvPr>
          <p:cNvSpPr/>
          <p:nvPr/>
        </p:nvSpPr>
        <p:spPr>
          <a:xfrm>
            <a:off x="3198813" y="4332288"/>
            <a:ext cx="2667000" cy="1147762"/>
          </a:xfrm>
          <a:prstGeom prst="wedgeEllipseCallout">
            <a:avLst>
              <a:gd name="adj1" fmla="val 45707"/>
              <a:gd name="adj2" fmla="val -4840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Woof, woof</a:t>
            </a:r>
          </a:p>
          <a:p>
            <a:pPr algn="ctr" eaLnBrk="1" fontAlgn="auto" hangingPunct="1">
              <a:spcBef>
                <a:spcPts val="0"/>
              </a:spcBef>
              <a:spcAft>
                <a:spcPts val="0"/>
              </a:spcAft>
              <a:defRPr/>
            </a:pPr>
            <a:r>
              <a:rPr lang="en-GB" dirty="0">
                <a:solidFill>
                  <a:sysClr val="windowText" lastClr="000000"/>
                </a:solidFill>
              </a:rPr>
              <a:t>woof!</a:t>
            </a:r>
          </a:p>
        </p:txBody>
      </p:sp>
      <p:pic>
        <p:nvPicPr>
          <p:cNvPr id="12" name="Picture 11">
            <a:extLst>
              <a:ext uri="{FF2B5EF4-FFF2-40B4-BE49-F238E27FC236}">
                <a16:creationId xmlns:a16="http://schemas.microsoft.com/office/drawing/2014/main" id="{7E922DBD-7FB6-4741-B677-A370875C4D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277831" y="2438399"/>
            <a:ext cx="1354351" cy="3786189"/>
          </a:xfrm>
          <a:prstGeom prst="rect">
            <a:avLst/>
          </a:prstGeom>
        </p:spPr>
      </p:pic>
      <p:pic>
        <p:nvPicPr>
          <p:cNvPr id="3" name="Picture 2">
            <a:extLst>
              <a:ext uri="{FF2B5EF4-FFF2-40B4-BE49-F238E27FC236}">
                <a16:creationId xmlns:a16="http://schemas.microsoft.com/office/drawing/2014/main" id="{81A096B2-91B4-410C-8536-064ADC03F3B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4567" y="3849687"/>
            <a:ext cx="1240283" cy="2090737"/>
          </a:xfrm>
          <a:prstGeom prst="rect">
            <a:avLst/>
          </a:prstGeom>
        </p:spPr>
      </p:pic>
      <p:pic>
        <p:nvPicPr>
          <p:cNvPr id="6" name="Picture 5">
            <a:extLst>
              <a:ext uri="{FF2B5EF4-FFF2-40B4-BE49-F238E27FC236}">
                <a16:creationId xmlns:a16="http://schemas.microsoft.com/office/drawing/2014/main" id="{46CD4AE2-A111-488B-87CD-DC33D823190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6869381" y="2790824"/>
            <a:ext cx="1148152" cy="30829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a:extLst>
              <a:ext uri="{FF2B5EF4-FFF2-40B4-BE49-F238E27FC236}">
                <a16:creationId xmlns:a16="http://schemas.microsoft.com/office/drawing/2014/main" id="{1B3B10F3-6DEC-4DD5-8238-1661A0B0710B}"/>
              </a:ext>
            </a:extLst>
          </p:cNvPr>
          <p:cNvSpPr>
            <a:spLocks noChangeArrowheads="1"/>
          </p:cNvSpPr>
          <p:nvPr/>
        </p:nvSpPr>
        <p:spPr bwMode="auto">
          <a:xfrm>
            <a:off x="457200" y="434975"/>
            <a:ext cx="4114800" cy="58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had lots of fun playing on his tablet until suddenly, an advert for a new game appeared.</a:t>
            </a: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eaLnBrk="1" hangingPunct="1">
              <a:lnSpc>
                <a:spcPct val="100000"/>
              </a:lnSpc>
              <a:spcBef>
                <a:spcPct val="0"/>
              </a:spcBef>
              <a:spcAft>
                <a:spcPts val="800"/>
              </a:spcAft>
              <a:buFontTx/>
              <a:buNone/>
            </a:pPr>
            <a:r>
              <a:rPr lang="en-GB" altLang="en-US" dirty="0">
                <a:solidFill>
                  <a:schemeClr val="tx1"/>
                </a:solidFill>
              </a:rPr>
              <a:t>There was an arrow that Ben could press to download the new game. </a:t>
            </a:r>
          </a:p>
        </p:txBody>
      </p:sp>
      <p:sp>
        <p:nvSpPr>
          <p:cNvPr id="3" name="Rectangle: Rounded Corners 2">
            <a:extLst>
              <a:ext uri="{FF2B5EF4-FFF2-40B4-BE49-F238E27FC236}">
                <a16:creationId xmlns:a16="http://schemas.microsoft.com/office/drawing/2014/main" id="{16D880B7-FFDD-4CC0-96E4-382FFD9F6023}"/>
              </a:ext>
            </a:extLst>
          </p:cNvPr>
          <p:cNvSpPr/>
          <p:nvPr/>
        </p:nvSpPr>
        <p:spPr>
          <a:xfrm>
            <a:off x="722313" y="3213100"/>
            <a:ext cx="3625850" cy="1817688"/>
          </a:xfrm>
          <a:prstGeom prst="roundRect">
            <a:avLst>
              <a:gd name="adj" fmla="val 700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Picture 3">
            <a:extLst>
              <a:ext uri="{FF2B5EF4-FFF2-40B4-BE49-F238E27FC236}">
                <a16:creationId xmlns:a16="http://schemas.microsoft.com/office/drawing/2014/main" id="{8E814A13-0494-4625-A1FE-DDC93E0192C9}"/>
              </a:ext>
            </a:extLst>
          </p:cNvPr>
          <p:cNvSpPr>
            <a:spLocks noChangeAspect="1" noChangeArrowheads="1"/>
          </p:cNvSpPr>
          <p:nvPr/>
        </p:nvSpPr>
        <p:spPr bwMode="auto">
          <a:xfrm>
            <a:off x="1435100" y="603250"/>
            <a:ext cx="218281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endParaRPr lang="en-AU" altLang="en-US"/>
          </a:p>
        </p:txBody>
      </p:sp>
      <p:sp>
        <p:nvSpPr>
          <p:cNvPr id="12" name="Rectangle: Rounded Corners 11">
            <a:extLst>
              <a:ext uri="{FF2B5EF4-FFF2-40B4-BE49-F238E27FC236}">
                <a16:creationId xmlns:a16="http://schemas.microsoft.com/office/drawing/2014/main" id="{5156227C-0EE8-4CC5-9AF6-89228FC15905}"/>
              </a:ext>
            </a:extLst>
          </p:cNvPr>
          <p:cNvSpPr/>
          <p:nvPr/>
        </p:nvSpPr>
        <p:spPr>
          <a:xfrm>
            <a:off x="4752975" y="2987675"/>
            <a:ext cx="3711575" cy="3203575"/>
          </a:xfrm>
          <a:prstGeom prst="roundRect">
            <a:avLst>
              <a:gd name="adj" fmla="val 51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3">
            <a:extLst>
              <a:ext uri="{FF2B5EF4-FFF2-40B4-BE49-F238E27FC236}">
                <a16:creationId xmlns:a16="http://schemas.microsoft.com/office/drawing/2014/main" id="{7E13BB85-66F4-4CB7-935C-9042B25DD7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7101765" y="2416174"/>
            <a:ext cx="1358180" cy="3592513"/>
          </a:xfrm>
          <a:prstGeom prst="rect">
            <a:avLst/>
          </a:prstGeom>
        </p:spPr>
      </p:pic>
      <p:sp>
        <p:nvSpPr>
          <p:cNvPr id="11" name="Speech Bubble: Oval 10">
            <a:extLst>
              <a:ext uri="{FF2B5EF4-FFF2-40B4-BE49-F238E27FC236}">
                <a16:creationId xmlns:a16="http://schemas.microsoft.com/office/drawing/2014/main" id="{6B87F77C-F4B0-4666-A4B2-657F6401CDD1}"/>
              </a:ext>
            </a:extLst>
          </p:cNvPr>
          <p:cNvSpPr/>
          <p:nvPr/>
        </p:nvSpPr>
        <p:spPr>
          <a:xfrm>
            <a:off x="4919663" y="2676525"/>
            <a:ext cx="2255837" cy="1819275"/>
          </a:xfrm>
          <a:prstGeom prst="wedgeEllipseCallout">
            <a:avLst>
              <a:gd name="adj1" fmla="val 61811"/>
              <a:gd name="adj2" fmla="val -2126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Do you think I should press the arrow to download the new game?</a:t>
            </a:r>
          </a:p>
        </p:txBody>
      </p:sp>
      <p:pic>
        <p:nvPicPr>
          <p:cNvPr id="7" name="Picture 6">
            <a:extLst>
              <a:ext uri="{FF2B5EF4-FFF2-40B4-BE49-F238E27FC236}">
                <a16:creationId xmlns:a16="http://schemas.microsoft.com/office/drawing/2014/main" id="{51B17BBC-2286-4CB7-B55D-420FC4F61A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804" y="2983261"/>
            <a:ext cx="2195256" cy="2086158"/>
          </a:xfrm>
          <a:prstGeom prst="rect">
            <a:avLst/>
          </a:prstGeom>
        </p:spPr>
      </p:pic>
      <p:sp>
        <p:nvSpPr>
          <p:cNvPr id="5" name="Isosceles Triangle 4">
            <a:extLst>
              <a:ext uri="{FF2B5EF4-FFF2-40B4-BE49-F238E27FC236}">
                <a16:creationId xmlns:a16="http://schemas.microsoft.com/office/drawing/2014/main" id="{477F22D0-27F3-403E-9BC8-E013F2EC41F4}"/>
              </a:ext>
            </a:extLst>
          </p:cNvPr>
          <p:cNvSpPr/>
          <p:nvPr/>
        </p:nvSpPr>
        <p:spPr>
          <a:xfrm rot="12712276">
            <a:off x="2198370" y="2158665"/>
            <a:ext cx="468357" cy="2230529"/>
          </a:xfrm>
          <a:prstGeom prst="triangle">
            <a:avLst/>
          </a:prstGeom>
          <a:solidFill>
            <a:srgbClr val="EE9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44" name="Picture 12">
            <a:extLst>
              <a:ext uri="{FF2B5EF4-FFF2-40B4-BE49-F238E27FC236}">
                <a16:creationId xmlns:a16="http://schemas.microsoft.com/office/drawing/2014/main" id="{FAD95B7C-0801-4010-838D-817DDA12F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691" y="1697037"/>
            <a:ext cx="18351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7">
            <a:extLst>
              <a:ext uri="{FF2B5EF4-FFF2-40B4-BE49-F238E27FC236}">
                <a16:creationId xmlns:a16="http://schemas.microsoft.com/office/drawing/2014/main" id="{11FF3649-A8C9-4DC3-A59B-A74368A4AE38}"/>
              </a:ext>
            </a:extLst>
          </p:cNvPr>
          <p:cNvSpPr>
            <a:spLocks noChangeArrowheads="1"/>
          </p:cNvSpPr>
          <p:nvPr/>
        </p:nvSpPr>
        <p:spPr bwMode="auto">
          <a:xfrm>
            <a:off x="4572000" y="434975"/>
            <a:ext cx="41052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a:solidFill>
                  <a:schemeClr val="tx1"/>
                </a:solidFill>
              </a:rPr>
              <a:t>Ben had never seen the game before but he thought it looked very exciting! He asked Buddy, </a:t>
            </a:r>
            <a:r>
              <a:rPr lang="en-GB" altLang="en-US">
                <a:solidFill>
                  <a:schemeClr val="tx1"/>
                </a:solidFill>
                <a:latin typeface="Twinkl SemiBold" panose="02000000000000000000" pitchFamily="2" charset="0"/>
              </a:rPr>
              <a:t>“Do you think I should press the arrow to download the new game?”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a:extLst>
              <a:ext uri="{FF2B5EF4-FFF2-40B4-BE49-F238E27FC236}">
                <a16:creationId xmlns:a16="http://schemas.microsoft.com/office/drawing/2014/main" id="{C3459BF3-5EA8-44C1-A237-BCAD5FD7B477}"/>
              </a:ext>
            </a:extLst>
          </p:cNvPr>
          <p:cNvSpPr>
            <a:spLocks noChangeArrowheads="1"/>
          </p:cNvSpPr>
          <p:nvPr/>
        </p:nvSpPr>
        <p:spPr bwMode="auto">
          <a:xfrm>
            <a:off x="457200" y="409575"/>
            <a:ext cx="82423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Buddy helped Ben to decide what to do by singing his helpful ‘Use Your Tablet Safely’ song! </a:t>
            </a:r>
          </a:p>
          <a:p>
            <a:pPr algn="ctr" eaLnBrk="1" hangingPunct="1">
              <a:lnSpc>
                <a:spcPct val="100000"/>
              </a:lnSpc>
              <a:spcBef>
                <a:spcPct val="0"/>
              </a:spcBef>
              <a:buFontTx/>
              <a:buNone/>
            </a:pPr>
            <a:endParaRPr lang="en-GB" altLang="en-US">
              <a:solidFill>
                <a:schemeClr val="tx1"/>
              </a:solidFill>
            </a:endParaRPr>
          </a:p>
        </p:txBody>
      </p:sp>
      <p:sp>
        <p:nvSpPr>
          <p:cNvPr id="13" name="Freeform: Shape 12">
            <a:extLst>
              <a:ext uri="{FF2B5EF4-FFF2-40B4-BE49-F238E27FC236}">
                <a16:creationId xmlns:a16="http://schemas.microsoft.com/office/drawing/2014/main" id="{7BB405B6-D53A-40F5-B799-32649B10A02A}"/>
              </a:ext>
            </a:extLst>
          </p:cNvPr>
          <p:cNvSpPr/>
          <p:nvPr/>
        </p:nvSpPr>
        <p:spPr>
          <a:xfrm rot="13969639">
            <a:off x="2685256" y="319882"/>
            <a:ext cx="6307137" cy="6527800"/>
          </a:xfrm>
          <a:custGeom>
            <a:avLst/>
            <a:gdLst>
              <a:gd name="connsiteX0" fmla="*/ 6266381 w 6306823"/>
              <a:gd name="connsiteY0" fmla="*/ 2568105 h 6528116"/>
              <a:gd name="connsiteX1" fmla="*/ 3323272 w 6306823"/>
              <a:gd name="connsiteY1" fmla="*/ 6449349 h 6528116"/>
              <a:gd name="connsiteX2" fmla="*/ 3044477 w 6306823"/>
              <a:gd name="connsiteY2" fmla="*/ 6487674 h 6528116"/>
              <a:gd name="connsiteX3" fmla="*/ 78767 w 6306823"/>
              <a:gd name="connsiteY3" fmla="*/ 4238806 h 6528116"/>
              <a:gd name="connsiteX4" fmla="*/ 40442 w 6306823"/>
              <a:gd name="connsiteY4" fmla="*/ 3960010 h 6528116"/>
              <a:gd name="connsiteX5" fmla="*/ 2983550 w 6306823"/>
              <a:gd name="connsiteY5" fmla="*/ 78767 h 6528116"/>
              <a:gd name="connsiteX6" fmla="*/ 3262346 w 6306823"/>
              <a:gd name="connsiteY6" fmla="*/ 40441 h 6528116"/>
              <a:gd name="connsiteX7" fmla="*/ 5154583 w 6306823"/>
              <a:gd name="connsiteY7" fmla="*/ 1475306 h 6528116"/>
              <a:gd name="connsiteX8" fmla="*/ 5351505 w 6306823"/>
              <a:gd name="connsiteY8" fmla="*/ 948540 h 6528116"/>
              <a:gd name="connsiteX9" fmla="*/ 5704239 w 6306823"/>
              <a:gd name="connsiteY9" fmla="*/ 1892105 h 6528116"/>
              <a:gd name="connsiteX10" fmla="*/ 6228055 w 6306823"/>
              <a:gd name="connsiteY10" fmla="*/ 2289310 h 6528116"/>
              <a:gd name="connsiteX11" fmla="*/ 6266381 w 6306823"/>
              <a:gd name="connsiteY11" fmla="*/ 2568105 h 65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6823" h="6528116">
                <a:moveTo>
                  <a:pt x="6266381" y="2568105"/>
                </a:moveTo>
                <a:lnTo>
                  <a:pt x="3323272" y="6449349"/>
                </a:lnTo>
                <a:cubicBezTo>
                  <a:pt x="3256869" y="6536919"/>
                  <a:pt x="3132047" y="6554078"/>
                  <a:pt x="3044477" y="6487674"/>
                </a:cubicBezTo>
                <a:lnTo>
                  <a:pt x="78767" y="4238806"/>
                </a:lnTo>
                <a:cubicBezTo>
                  <a:pt x="-8803" y="4172402"/>
                  <a:pt x="-25962" y="4047581"/>
                  <a:pt x="40442" y="3960010"/>
                </a:cubicBezTo>
                <a:lnTo>
                  <a:pt x="2983550" y="78767"/>
                </a:lnTo>
                <a:cubicBezTo>
                  <a:pt x="3049954" y="-8803"/>
                  <a:pt x="3174775" y="-25962"/>
                  <a:pt x="3262346" y="40441"/>
                </a:cubicBezTo>
                <a:lnTo>
                  <a:pt x="5154583" y="1475306"/>
                </a:lnTo>
                <a:lnTo>
                  <a:pt x="5351505" y="948540"/>
                </a:lnTo>
                <a:lnTo>
                  <a:pt x="5704239" y="1892105"/>
                </a:lnTo>
                <a:lnTo>
                  <a:pt x="6228055" y="2289310"/>
                </a:lnTo>
                <a:cubicBezTo>
                  <a:pt x="6315626" y="2355713"/>
                  <a:pt x="6332785" y="2480535"/>
                  <a:pt x="6266381" y="2568105"/>
                </a:cubicBezTo>
                <a:close/>
              </a:path>
            </a:pathLst>
          </a:cu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5" name="TextBox 8">
            <a:extLst>
              <a:ext uri="{FF2B5EF4-FFF2-40B4-BE49-F238E27FC236}">
                <a16:creationId xmlns:a16="http://schemas.microsoft.com/office/drawing/2014/main" id="{C953D567-76AF-4FB7-B962-E0A7E441D0EF}"/>
              </a:ext>
            </a:extLst>
          </p:cNvPr>
          <p:cNvSpPr txBox="1">
            <a:spLocks noChangeArrowheads="1"/>
          </p:cNvSpPr>
          <p:nvPr/>
        </p:nvSpPr>
        <p:spPr bwMode="auto">
          <a:xfrm>
            <a:off x="3195638" y="1643063"/>
            <a:ext cx="5268912"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spcAft>
                <a:spcPts val="500"/>
              </a:spcAft>
              <a:buFontTx/>
              <a:buNone/>
            </a:pPr>
            <a:r>
              <a:rPr lang="en-GB" altLang="en-US" sz="2200">
                <a:solidFill>
                  <a:schemeClr val="tx1"/>
                </a:solidFill>
                <a:latin typeface="Twinkl SemiBold" panose="02000000000000000000" pitchFamily="2" charset="0"/>
              </a:rPr>
              <a:t>Buddy’s ‘Use Your Tablet Safely’ Song</a:t>
            </a:r>
          </a:p>
          <a:p>
            <a:pPr algn="ctr" eaLnBrk="1" hangingPunct="1">
              <a:lnSpc>
                <a:spcPct val="100000"/>
              </a:lnSpc>
              <a:spcBef>
                <a:spcPct val="0"/>
              </a:spcBef>
              <a:spcAft>
                <a:spcPts val="1400"/>
              </a:spcAft>
              <a:buFontTx/>
              <a:buNone/>
            </a:pPr>
            <a:r>
              <a:rPr lang="en-GB" altLang="en-US" sz="1400">
                <a:solidFill>
                  <a:schemeClr val="tx1"/>
                </a:solidFill>
                <a:latin typeface="Twinkl SemiBold" panose="02000000000000000000" pitchFamily="2" charset="0"/>
              </a:rPr>
              <a:t>(Sung to the tune of Frère Jacques)</a:t>
            </a:r>
            <a:endParaRPr lang="en-GB" altLang="en-US">
              <a:solidFill>
                <a:srgbClr val="000000"/>
              </a:solidFill>
            </a:endParaRPr>
          </a:p>
          <a:p>
            <a:pPr algn="ctr" eaLnBrk="1" hangingPunct="1">
              <a:lnSpc>
                <a:spcPct val="100000"/>
              </a:lnSpc>
              <a:spcBef>
                <a:spcPct val="0"/>
              </a:spcBef>
              <a:spcAft>
                <a:spcPts val="800"/>
              </a:spcAft>
              <a:buFontTx/>
              <a:buNone/>
            </a:pPr>
            <a:r>
              <a:rPr lang="en-GB" altLang="en-US">
                <a:solidFill>
                  <a:srgbClr val="000000"/>
                </a:solidFill>
              </a:rPr>
              <a:t>Ask your grown-up, </a:t>
            </a:r>
          </a:p>
          <a:p>
            <a:pPr algn="ctr" eaLnBrk="1" hangingPunct="1">
              <a:lnSpc>
                <a:spcPct val="100000"/>
              </a:lnSpc>
              <a:spcBef>
                <a:spcPct val="0"/>
              </a:spcBef>
              <a:spcAft>
                <a:spcPts val="800"/>
              </a:spcAft>
              <a:buFontTx/>
              <a:buNone/>
            </a:pPr>
            <a:r>
              <a:rPr lang="en-GB" altLang="en-US">
                <a:solidFill>
                  <a:srgbClr val="000000"/>
                </a:solidFill>
              </a:rPr>
              <a:t>Ask your grown-up, </a:t>
            </a:r>
          </a:p>
          <a:p>
            <a:pPr algn="ctr" eaLnBrk="1" hangingPunct="1">
              <a:lnSpc>
                <a:spcPct val="100000"/>
              </a:lnSpc>
              <a:spcBef>
                <a:spcPct val="0"/>
              </a:spcBef>
              <a:spcAft>
                <a:spcPts val="800"/>
              </a:spcAft>
              <a:buFontTx/>
              <a:buNone/>
            </a:pPr>
            <a:r>
              <a:rPr lang="en-GB" altLang="en-US">
                <a:solidFill>
                  <a:srgbClr val="000000"/>
                </a:solidFill>
              </a:rPr>
              <a:t>Ask for help! </a:t>
            </a:r>
          </a:p>
          <a:p>
            <a:pPr algn="ctr" eaLnBrk="1" hangingPunct="1">
              <a:lnSpc>
                <a:spcPct val="100000"/>
              </a:lnSpc>
              <a:spcBef>
                <a:spcPct val="0"/>
              </a:spcBef>
              <a:spcAft>
                <a:spcPts val="800"/>
              </a:spcAft>
              <a:buFontTx/>
              <a:buNone/>
            </a:pPr>
            <a:r>
              <a:rPr lang="en-GB" altLang="en-US">
                <a:solidFill>
                  <a:srgbClr val="000000"/>
                </a:solidFill>
              </a:rPr>
              <a:t>Ask for help!</a:t>
            </a:r>
          </a:p>
          <a:p>
            <a:pPr algn="ctr" eaLnBrk="1" hangingPunct="1">
              <a:lnSpc>
                <a:spcPct val="100000"/>
              </a:lnSpc>
              <a:spcBef>
                <a:spcPct val="0"/>
              </a:spcBef>
              <a:spcAft>
                <a:spcPts val="800"/>
              </a:spcAft>
              <a:buFontTx/>
              <a:buNone/>
            </a:pPr>
            <a:r>
              <a:rPr lang="en-GB" altLang="en-US">
                <a:solidFill>
                  <a:srgbClr val="000000"/>
                </a:solidFill>
              </a:rPr>
              <a:t>Use your tablet safely, </a:t>
            </a:r>
          </a:p>
          <a:p>
            <a:pPr algn="ctr" eaLnBrk="1" hangingPunct="1">
              <a:lnSpc>
                <a:spcPct val="100000"/>
              </a:lnSpc>
              <a:spcBef>
                <a:spcPct val="0"/>
              </a:spcBef>
              <a:spcAft>
                <a:spcPts val="800"/>
              </a:spcAft>
              <a:buFontTx/>
              <a:buNone/>
            </a:pPr>
            <a:r>
              <a:rPr lang="en-GB" altLang="en-US">
                <a:solidFill>
                  <a:srgbClr val="000000"/>
                </a:solidFill>
              </a:rPr>
              <a:t>Use your tablet safely, </a:t>
            </a:r>
          </a:p>
          <a:p>
            <a:pPr algn="ctr" eaLnBrk="1" hangingPunct="1">
              <a:lnSpc>
                <a:spcPct val="100000"/>
              </a:lnSpc>
              <a:spcBef>
                <a:spcPct val="0"/>
              </a:spcBef>
              <a:spcAft>
                <a:spcPts val="800"/>
              </a:spcAft>
              <a:buFontTx/>
              <a:buNone/>
            </a:pPr>
            <a:r>
              <a:rPr lang="en-GB" altLang="en-US">
                <a:solidFill>
                  <a:srgbClr val="000000"/>
                </a:solidFill>
              </a:rPr>
              <a:t>Woof, woof, woof! </a:t>
            </a:r>
          </a:p>
          <a:p>
            <a:pPr algn="ctr" eaLnBrk="1" hangingPunct="1">
              <a:lnSpc>
                <a:spcPct val="100000"/>
              </a:lnSpc>
              <a:spcBef>
                <a:spcPct val="0"/>
              </a:spcBef>
              <a:spcAft>
                <a:spcPts val="800"/>
              </a:spcAft>
              <a:buFontTx/>
              <a:buNone/>
            </a:pPr>
            <a:r>
              <a:rPr lang="en-GB" altLang="en-US">
                <a:solidFill>
                  <a:srgbClr val="000000"/>
                </a:solidFill>
              </a:rPr>
              <a:t>Woof, woof, woof!</a:t>
            </a:r>
          </a:p>
        </p:txBody>
      </p:sp>
      <p:pic>
        <p:nvPicPr>
          <p:cNvPr id="15366" name="Picture 16">
            <a:extLst>
              <a:ext uri="{FF2B5EF4-FFF2-40B4-BE49-F238E27FC236}">
                <a16:creationId xmlns:a16="http://schemas.microsoft.com/office/drawing/2014/main" id="{9D3A6656-DB10-4771-BB6C-DF8982AA0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296"/>
          <a:stretch>
            <a:fillRect/>
          </a:stretch>
        </p:blipFill>
        <p:spPr bwMode="auto">
          <a:xfrm rot="1344173">
            <a:off x="7559675" y="4752975"/>
            <a:ext cx="787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7">
            <a:extLst>
              <a:ext uri="{FF2B5EF4-FFF2-40B4-BE49-F238E27FC236}">
                <a16:creationId xmlns:a16="http://schemas.microsoft.com/office/drawing/2014/main" id="{6A8B871C-4DB0-45E6-88B2-C4A7534BB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585" r="43925"/>
          <a:stretch>
            <a:fillRect/>
          </a:stretch>
        </p:blipFill>
        <p:spPr bwMode="auto">
          <a:xfrm rot="1202074">
            <a:off x="6916738" y="5019675"/>
            <a:ext cx="547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20">
            <a:extLst>
              <a:ext uri="{FF2B5EF4-FFF2-40B4-BE49-F238E27FC236}">
                <a16:creationId xmlns:a16="http://schemas.microsoft.com/office/drawing/2014/main" id="{C5EFA50A-0A9A-4E3A-BF21-B387A479B94F}"/>
              </a:ext>
            </a:extLst>
          </p:cNvPr>
          <p:cNvGrpSpPr>
            <a:grpSpLocks/>
          </p:cNvGrpSpPr>
          <p:nvPr/>
        </p:nvGrpSpPr>
        <p:grpSpPr bwMode="auto">
          <a:xfrm rot="873977">
            <a:off x="1708150" y="1165225"/>
            <a:ext cx="1341438" cy="1463675"/>
            <a:chOff x="1378740" y="1266907"/>
            <a:chExt cx="1341495" cy="1463365"/>
          </a:xfrm>
        </p:grpSpPr>
        <p:pic>
          <p:nvPicPr>
            <p:cNvPr id="15369" name="Picture 18">
              <a:extLst>
                <a:ext uri="{FF2B5EF4-FFF2-40B4-BE49-F238E27FC236}">
                  <a16:creationId xmlns:a16="http://schemas.microsoft.com/office/drawing/2014/main" id="{51D72D36-D07E-4876-AEE6-19C6E76DE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85" r="43925"/>
            <a:stretch>
              <a:fillRect/>
            </a:stretch>
          </p:blipFill>
          <p:spPr bwMode="auto">
            <a:xfrm rot="-1481588">
              <a:off x="2231655" y="1278492"/>
              <a:ext cx="488580" cy="14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a:extLst>
                <a:ext uri="{FF2B5EF4-FFF2-40B4-BE49-F238E27FC236}">
                  <a16:creationId xmlns:a16="http://schemas.microsoft.com/office/drawing/2014/main" id="{CEA8C64B-487E-42E9-A98B-2D67F9A6E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6296"/>
            <a:stretch>
              <a:fillRect/>
            </a:stretch>
          </p:blipFill>
          <p:spPr bwMode="auto">
            <a:xfrm rot="-1411726">
              <a:off x="1378740" y="1266907"/>
              <a:ext cx="689287" cy="14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2F2BD524-2D06-4CD8-92FD-D581868A3A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11188" y="2767604"/>
            <a:ext cx="2047011" cy="34506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a:extLst>
              <a:ext uri="{FF2B5EF4-FFF2-40B4-BE49-F238E27FC236}">
                <a16:creationId xmlns:a16="http://schemas.microsoft.com/office/drawing/2014/main" id="{2087302D-4316-4902-88A4-2A54FD25F169}"/>
              </a:ext>
            </a:extLst>
          </p:cNvPr>
          <p:cNvSpPr>
            <a:spLocks noChangeArrowheads="1"/>
          </p:cNvSpPr>
          <p:nvPr/>
        </p:nvSpPr>
        <p:spPr bwMode="auto">
          <a:xfrm>
            <a:off x="457200" y="420688"/>
            <a:ext cx="82200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180000" rIns="28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800"/>
              </a:spcAft>
              <a:buFontTx/>
              <a:buNone/>
            </a:pPr>
            <a:r>
              <a:rPr lang="en-GB" altLang="en-US" dirty="0">
                <a:solidFill>
                  <a:schemeClr val="tx1"/>
                </a:solidFill>
              </a:rPr>
              <a:t>Ben listened to Buddy’s song and did the right thing, he shouted out, “Mummy, Mummy, I need your help!”</a:t>
            </a: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endParaRPr lang="en-GB" altLang="en-US" dirty="0">
              <a:solidFill>
                <a:schemeClr val="tx1"/>
              </a:solidFill>
            </a:endParaRPr>
          </a:p>
          <a:p>
            <a:pPr algn="just" eaLnBrk="1" hangingPunct="1">
              <a:lnSpc>
                <a:spcPct val="100000"/>
              </a:lnSpc>
              <a:spcBef>
                <a:spcPct val="0"/>
              </a:spcBef>
              <a:spcAft>
                <a:spcPts val="800"/>
              </a:spcAft>
              <a:buFontTx/>
              <a:buNone/>
            </a:pPr>
            <a:r>
              <a:rPr lang="en-GB" altLang="en-US" dirty="0">
                <a:solidFill>
                  <a:schemeClr val="tx1"/>
                </a:solidFill>
              </a:rPr>
              <a:t/>
            </a:r>
            <a:br>
              <a:rPr lang="en-GB" altLang="en-US" dirty="0">
                <a:solidFill>
                  <a:schemeClr val="tx1"/>
                </a:solidFill>
              </a:rPr>
            </a:br>
            <a:endParaRPr lang="en-GB" altLang="en-US" dirty="0">
              <a:solidFill>
                <a:schemeClr val="tx1"/>
              </a:solidFill>
            </a:endParaRPr>
          </a:p>
          <a:p>
            <a:pPr eaLnBrk="1" hangingPunct="1">
              <a:lnSpc>
                <a:spcPct val="100000"/>
              </a:lnSpc>
              <a:spcBef>
                <a:spcPct val="0"/>
              </a:spcBef>
              <a:spcAft>
                <a:spcPts val="800"/>
              </a:spcAft>
              <a:buFontTx/>
              <a:buNone/>
            </a:pPr>
            <a:r>
              <a:rPr lang="en-GB" altLang="en-US" dirty="0">
                <a:solidFill>
                  <a:schemeClr val="tx1"/>
                </a:solidFill>
              </a:rPr>
              <a:t>Ben’s Mummy came quickly and looked at Ben’s tablet. She told Ben that the advert was for a game for older children and that it would be too tricky for Ben. </a:t>
            </a:r>
          </a:p>
          <a:p>
            <a:pPr eaLnBrk="1" hangingPunct="1">
              <a:lnSpc>
                <a:spcPct val="100000"/>
              </a:lnSpc>
              <a:spcBef>
                <a:spcPct val="0"/>
              </a:spcBef>
              <a:spcAft>
                <a:spcPts val="800"/>
              </a:spcAft>
              <a:buFontTx/>
              <a:buNone/>
            </a:pPr>
            <a:r>
              <a:rPr lang="en-GB" altLang="en-US" dirty="0">
                <a:solidFill>
                  <a:schemeClr val="tx1"/>
                </a:solidFill>
              </a:rPr>
              <a:t>She said well done to Ben for calling for help when he wasn’t sure what </a:t>
            </a:r>
            <a:br>
              <a:rPr lang="en-GB" altLang="en-US" dirty="0">
                <a:solidFill>
                  <a:schemeClr val="tx1"/>
                </a:solidFill>
              </a:rPr>
            </a:br>
            <a:r>
              <a:rPr lang="en-GB" altLang="en-US" dirty="0">
                <a:solidFill>
                  <a:schemeClr val="tx1"/>
                </a:solidFill>
              </a:rPr>
              <a:t>to do. She downloaded a new game for him, which he had lots of fun playing on. </a:t>
            </a:r>
          </a:p>
        </p:txBody>
      </p:sp>
      <p:sp>
        <p:nvSpPr>
          <p:cNvPr id="10" name="Rectangle: Rounded Corners 9">
            <a:extLst>
              <a:ext uri="{FF2B5EF4-FFF2-40B4-BE49-F238E27FC236}">
                <a16:creationId xmlns:a16="http://schemas.microsoft.com/office/drawing/2014/main" id="{E7EB52C2-BFA4-447E-BF53-55D2E5051998}"/>
              </a:ext>
            </a:extLst>
          </p:cNvPr>
          <p:cNvSpPr/>
          <p:nvPr/>
        </p:nvSpPr>
        <p:spPr>
          <a:xfrm>
            <a:off x="695325" y="2308225"/>
            <a:ext cx="3713163" cy="2143125"/>
          </a:xfrm>
          <a:prstGeom prst="roundRect">
            <a:avLst>
              <a:gd name="adj" fmla="val 51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Speech Bubble: Oval 10">
            <a:extLst>
              <a:ext uri="{FF2B5EF4-FFF2-40B4-BE49-F238E27FC236}">
                <a16:creationId xmlns:a16="http://schemas.microsoft.com/office/drawing/2014/main" id="{EC18E082-998D-4FA5-B1FB-D3A1846951D1}"/>
              </a:ext>
            </a:extLst>
          </p:cNvPr>
          <p:cNvSpPr/>
          <p:nvPr/>
        </p:nvSpPr>
        <p:spPr>
          <a:xfrm>
            <a:off x="1706563" y="1358900"/>
            <a:ext cx="2701925" cy="1265238"/>
          </a:xfrm>
          <a:prstGeom prst="wedgeEllipseCallout">
            <a:avLst>
              <a:gd name="adj1" fmla="val -55281"/>
              <a:gd name="adj2" fmla="val 2811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Mummy, Mummy, I need your help!</a:t>
            </a:r>
          </a:p>
        </p:txBody>
      </p:sp>
      <p:sp>
        <p:nvSpPr>
          <p:cNvPr id="12" name="Rectangle: Rounded Corners 11">
            <a:extLst>
              <a:ext uri="{FF2B5EF4-FFF2-40B4-BE49-F238E27FC236}">
                <a16:creationId xmlns:a16="http://schemas.microsoft.com/office/drawing/2014/main" id="{5E4CEEB1-7067-4529-A6B7-6B7BAE927566}"/>
              </a:ext>
            </a:extLst>
          </p:cNvPr>
          <p:cNvSpPr/>
          <p:nvPr/>
        </p:nvSpPr>
        <p:spPr>
          <a:xfrm>
            <a:off x="4740275" y="2308225"/>
            <a:ext cx="3713163" cy="2143125"/>
          </a:xfrm>
          <a:prstGeom prst="roundRect">
            <a:avLst>
              <a:gd name="adj" fmla="val 513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1" name="Picture 5">
            <a:extLst>
              <a:ext uri="{FF2B5EF4-FFF2-40B4-BE49-F238E27FC236}">
                <a16:creationId xmlns:a16="http://schemas.microsoft.com/office/drawing/2014/main" id="{3D515323-7974-4198-A1FC-9F38656B576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p:blipFill>
        <p:spPr bwMode="auto">
          <a:xfrm>
            <a:off x="1763819" y="2752725"/>
            <a:ext cx="8792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6E78CE8-BD65-448C-BA46-87153D136E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0354" y="996648"/>
            <a:ext cx="2105006" cy="3496612"/>
          </a:xfrm>
          <a:prstGeom prst="rect">
            <a:avLst/>
          </a:prstGeom>
        </p:spPr>
      </p:pic>
      <p:sp>
        <p:nvSpPr>
          <p:cNvPr id="15" name="Speech Bubble: Oval 14">
            <a:extLst>
              <a:ext uri="{FF2B5EF4-FFF2-40B4-BE49-F238E27FC236}">
                <a16:creationId xmlns:a16="http://schemas.microsoft.com/office/drawing/2014/main" id="{A2F1E552-2291-4558-B999-B995730659BC}"/>
              </a:ext>
            </a:extLst>
          </p:cNvPr>
          <p:cNvSpPr/>
          <p:nvPr/>
        </p:nvSpPr>
        <p:spPr>
          <a:xfrm>
            <a:off x="4638675" y="1824038"/>
            <a:ext cx="2736850" cy="1406525"/>
          </a:xfrm>
          <a:prstGeom prst="wedgeEllipseCallout">
            <a:avLst>
              <a:gd name="adj1" fmla="val 38088"/>
              <a:gd name="adj2" fmla="val -5957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ysClr val="windowText" lastClr="000000"/>
                </a:solidFill>
              </a:rPr>
              <a:t>Good boy Ben, you did the right thing asking for help!</a:t>
            </a:r>
          </a:p>
        </p:txBody>
      </p:sp>
      <p:pic>
        <p:nvPicPr>
          <p:cNvPr id="16394" name="Picture 12">
            <a:extLst>
              <a:ext uri="{FF2B5EF4-FFF2-40B4-BE49-F238E27FC236}">
                <a16:creationId xmlns:a16="http://schemas.microsoft.com/office/drawing/2014/main" id="{D9BF7375-8AC1-49E8-A017-7E461F2EF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3355975"/>
            <a:ext cx="14747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a:extLst>
              <a:ext uri="{FF2B5EF4-FFF2-40B4-BE49-F238E27FC236}">
                <a16:creationId xmlns:a16="http://schemas.microsoft.com/office/drawing/2014/main" id="{27930ABB-BAB3-4591-BC70-7926EB7F8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8122">
            <a:off x="2909888" y="3810000"/>
            <a:ext cx="7572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5BC2E6-7094-4DE2-86C6-FC123BD738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5651" y="1705277"/>
            <a:ext cx="972624" cy="2687336"/>
          </a:xfrm>
          <a:prstGeom prst="rect">
            <a:avLst/>
          </a:prstGeom>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705</TotalTime>
  <Words>1130</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Tuffy</vt:lpstr>
      <vt:lpstr>Twinkl SemiBold</vt:lpstr>
      <vt:lpstr>Twinkl</vt:lpstr>
      <vt:lpstr>Sassoon Infant Rg</vt:lpstr>
      <vt:lpstr>Calibri</vt:lpstr>
      <vt:lpstr>Office Theme</vt:lpstr>
      <vt:lpstr>Notes to Practitioners   Buddy the Dog’s Internet Safety Story can be used to teach young children how to use the Internet safely in a fun way! The story specifically focuses on the safe use of tablets and smartphones.    As you read the story, you may like to ask your children their opinions on what Ben should do in each scenario. This will help to initiate discussions about key online safety issues.  A catchy song is also included within the story to  reinforce the key Internet Safety messages.   </vt:lpstr>
      <vt:lpstr>PowerPoint Presentation</vt:lpstr>
      <vt:lpstr>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to Practitioners   Buddy the Dog’s Internet Safety Story can be used to teach young children how to use the Internet safely in a fun way! The story specifically focuses on the safe use of tablets and smartphones.    As you read the story, you may like to ask your children their opinions on what Ben should do in each scenario. This will help to initiate discussions about key online safety issues.  A catchy song is also included within the story to  reinforce the key Internet Safety messages.</dc:title>
  <dc:creator>Lucy Swift</dc:creator>
  <cp:lastModifiedBy>Viv Horne</cp:lastModifiedBy>
  <cp:revision>60</cp:revision>
  <dcterms:created xsi:type="dcterms:W3CDTF">2018-01-15T11:05:35Z</dcterms:created>
  <dcterms:modified xsi:type="dcterms:W3CDTF">2023-02-05T12:33:59Z</dcterms:modified>
</cp:coreProperties>
</file>